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5" r:id="rId2"/>
    <p:sldMasterId id="2147483677" r:id="rId3"/>
  </p:sldMasterIdLst>
  <p:handoutMasterIdLst>
    <p:handoutMasterId r:id="rId7"/>
  </p:handoutMasterIdLst>
  <p:sldIdLst>
    <p:sldId id="256" r:id="rId4"/>
    <p:sldId id="257" r:id="rId5"/>
    <p:sldId id="258" r:id="rId6"/>
  </p:sldIdLst>
  <p:sldSz cx="18288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 userDrawn="1">
          <p15:clr>
            <a:srgbClr val="A4A3A4"/>
          </p15:clr>
        </p15:guide>
        <p15:guide id="6" orient="horz" pos="1632" userDrawn="1">
          <p15:clr>
            <a:srgbClr val="A4A3A4"/>
          </p15:clr>
        </p15:guide>
        <p15:guide id="7" pos="3936" userDrawn="1">
          <p15:clr>
            <a:srgbClr val="A4A3A4"/>
          </p15:clr>
        </p15:guide>
        <p15:guide id="8" pos="4064" userDrawn="1">
          <p15:clr>
            <a:srgbClr val="A4A3A4"/>
          </p15:clr>
        </p15:guide>
        <p15:guide id="10" pos="7560" userDrawn="1">
          <p15:clr>
            <a:srgbClr val="A4A3A4"/>
          </p15:clr>
        </p15:guide>
        <p15:guide id="11" pos="11344" userDrawn="1">
          <p15:clr>
            <a:srgbClr val="A4A3A4"/>
          </p15:clr>
        </p15:guide>
        <p15:guide id="12" orient="horz" pos="6048" userDrawn="1">
          <p15:clr>
            <a:srgbClr val="A4A3A4"/>
          </p15:clr>
        </p15:guide>
        <p15:guide id="14" pos="288" userDrawn="1">
          <p15:clr>
            <a:srgbClr val="A4A3A4"/>
          </p15:clr>
        </p15:guide>
        <p15:guide id="15" pos="480" userDrawn="1">
          <p15:clr>
            <a:srgbClr val="A4A3A4"/>
          </p15:clr>
        </p15:guide>
        <p15:guide id="17" pos="7344" userDrawn="1">
          <p15:clr>
            <a:srgbClr val="A4A3A4"/>
          </p15:clr>
        </p15:guide>
        <p15:guide id="18" orient="horz" pos="1968" userDrawn="1">
          <p15:clr>
            <a:srgbClr val="A4A3A4"/>
          </p15:clr>
        </p15:guide>
        <p15:guide id="19" orient="horz" pos="2448" userDrawn="1">
          <p15:clr>
            <a:srgbClr val="A4A3A4"/>
          </p15:clr>
        </p15:guide>
        <p15:guide id="21" orient="horz" pos="1680" userDrawn="1">
          <p15:clr>
            <a:srgbClr val="A4A3A4"/>
          </p15:clr>
        </p15:guide>
        <p15:guide id="22" pos="62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va Zeisky" initials="ESZ" lastIdx="1" clrIdx="0">
    <p:extLst>
      <p:ext uri="{19B8F6BF-5375-455C-9EA6-DF929625EA0E}">
        <p15:presenceInfo xmlns:p15="http://schemas.microsoft.com/office/powerpoint/2012/main" userId="Eva Zeisk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458D"/>
    <a:srgbClr val="6C93C9"/>
    <a:srgbClr val="33B695"/>
    <a:srgbClr val="F5CC36"/>
    <a:srgbClr val="F5CC33"/>
    <a:srgbClr val="89C03B"/>
    <a:srgbClr val="E8403C"/>
    <a:srgbClr val="FFC715"/>
    <a:srgbClr val="FFC000"/>
    <a:srgbClr val="22B5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94" autoAdjust="0"/>
  </p:normalViewPr>
  <p:slideViewPr>
    <p:cSldViewPr snapToGrid="0">
      <p:cViewPr varScale="1">
        <p:scale>
          <a:sx n="94" d="100"/>
          <a:sy n="94" d="100"/>
        </p:scale>
        <p:origin x="1842" y="66"/>
      </p:cViewPr>
      <p:guideLst>
        <p:guide orient="horz" pos="3240"/>
        <p:guide orient="horz" pos="1632"/>
        <p:guide pos="3936"/>
        <p:guide pos="4064"/>
        <p:guide pos="7560"/>
        <p:guide pos="11344"/>
        <p:guide orient="horz" pos="6048"/>
        <p:guide pos="288"/>
        <p:guide pos="480"/>
        <p:guide pos="7344"/>
        <p:guide orient="horz" pos="1968"/>
        <p:guide orient="horz" pos="2448"/>
        <p:guide orient="horz" pos="1680"/>
        <p:guide pos="62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2" d="100"/>
          <a:sy n="112" d="100"/>
        </p:scale>
        <p:origin x="5142" y="11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548E07-ABCB-4ED4-A607-B94E9B07713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476173-9B16-4F34-AE53-1CD1FC6C7D2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AB884-64E0-4C07-B0FA-BF4628671AC4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FBEA97-4D24-486E-96A1-E6507AC6B3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0AB253-9683-40D7-BD93-01471F94EE9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4520A2-C777-46C8-A671-0259382DE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6540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4048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3755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2078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CCB712-5944-476C-B3F9-D0F426E8D06B}"/>
              </a:ext>
            </a:extLst>
          </p:cNvPr>
          <p:cNvSpPr/>
          <p:nvPr userDrawn="1"/>
        </p:nvSpPr>
        <p:spPr>
          <a:xfrm>
            <a:off x="0" y="1985"/>
            <a:ext cx="18288000" cy="1791991"/>
          </a:xfrm>
          <a:prstGeom prst="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3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C1C102-A667-4B66-8A18-784A4E699FF9}"/>
              </a:ext>
            </a:extLst>
          </p:cNvPr>
          <p:cNvSpPr/>
          <p:nvPr userDrawn="1"/>
        </p:nvSpPr>
        <p:spPr>
          <a:xfrm>
            <a:off x="0" y="9755605"/>
            <a:ext cx="18288000" cy="531395"/>
          </a:xfrm>
          <a:prstGeom prst="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3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A242836-9647-4A8E-8D2C-F65C93A66F9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7967" y="57806"/>
            <a:ext cx="1920522" cy="1694397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pic>
        <p:nvPicPr>
          <p:cNvPr id="12" name="Picture 11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7132233E-1592-4ED7-901C-FD60DB8857D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" y="204786"/>
            <a:ext cx="2950633" cy="1228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21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CCB712-5944-476C-B3F9-D0F426E8D06B}"/>
              </a:ext>
            </a:extLst>
          </p:cNvPr>
          <p:cNvSpPr/>
          <p:nvPr userDrawn="1"/>
        </p:nvSpPr>
        <p:spPr>
          <a:xfrm>
            <a:off x="0" y="1985"/>
            <a:ext cx="18288000" cy="1791991"/>
          </a:xfrm>
          <a:prstGeom prst="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3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C1C102-A667-4B66-8A18-784A4E699FF9}"/>
              </a:ext>
            </a:extLst>
          </p:cNvPr>
          <p:cNvSpPr/>
          <p:nvPr userDrawn="1"/>
        </p:nvSpPr>
        <p:spPr>
          <a:xfrm>
            <a:off x="0" y="9755605"/>
            <a:ext cx="18288000" cy="531395"/>
          </a:xfrm>
          <a:prstGeom prst="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3"/>
          </a:p>
        </p:txBody>
      </p:sp>
      <p:pic>
        <p:nvPicPr>
          <p:cNvPr id="12" name="Picture 11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7132233E-1592-4ED7-901C-FD60DB8857D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" y="204786"/>
            <a:ext cx="2950633" cy="1228983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0BB2537C-6280-4C02-9D32-C2C4F63C1172}"/>
              </a:ext>
            </a:extLst>
          </p:cNvPr>
          <p:cNvGrpSpPr/>
          <p:nvPr userDrawn="1"/>
        </p:nvGrpSpPr>
        <p:grpSpPr>
          <a:xfrm>
            <a:off x="16219251" y="307630"/>
            <a:ext cx="1622896" cy="1118543"/>
            <a:chOff x="24255069" y="698489"/>
            <a:chExt cx="3325754" cy="163616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9F54C40-C375-4EC0-B07A-086FBDA599E0}"/>
                </a:ext>
              </a:extLst>
            </p:cNvPr>
            <p:cNvSpPr/>
            <p:nvPr/>
          </p:nvSpPr>
          <p:spPr>
            <a:xfrm>
              <a:off x="24255069" y="698489"/>
              <a:ext cx="3325754" cy="163616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4299B5C-3D47-475D-987B-051B4D98A0F5}"/>
                </a:ext>
              </a:extLst>
            </p:cNvPr>
            <p:cNvSpPr txBox="1"/>
            <p:nvPr/>
          </p:nvSpPr>
          <p:spPr>
            <a:xfrm>
              <a:off x="24786027" y="922727"/>
              <a:ext cx="2263832" cy="12155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CUSTOM</a:t>
              </a:r>
            </a:p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13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CCB712-5944-476C-B3F9-D0F426E8D06B}"/>
              </a:ext>
            </a:extLst>
          </p:cNvPr>
          <p:cNvSpPr/>
          <p:nvPr userDrawn="1"/>
        </p:nvSpPr>
        <p:spPr>
          <a:xfrm>
            <a:off x="0" y="1985"/>
            <a:ext cx="18288000" cy="1791991"/>
          </a:xfrm>
          <a:prstGeom prst="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3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C1C102-A667-4B66-8A18-784A4E699FF9}"/>
              </a:ext>
            </a:extLst>
          </p:cNvPr>
          <p:cNvSpPr/>
          <p:nvPr userDrawn="1"/>
        </p:nvSpPr>
        <p:spPr>
          <a:xfrm>
            <a:off x="0" y="9755605"/>
            <a:ext cx="18288000" cy="531395"/>
          </a:xfrm>
          <a:prstGeom prst="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3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BB2537C-6280-4C02-9D32-C2C4F63C1172}"/>
              </a:ext>
            </a:extLst>
          </p:cNvPr>
          <p:cNvGrpSpPr/>
          <p:nvPr userDrawn="1"/>
        </p:nvGrpSpPr>
        <p:grpSpPr>
          <a:xfrm>
            <a:off x="16219251" y="307629"/>
            <a:ext cx="1622896" cy="1118543"/>
            <a:chOff x="24255069" y="698489"/>
            <a:chExt cx="3325754" cy="163616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9F54C40-C375-4EC0-B07A-086FBDA599E0}"/>
                </a:ext>
              </a:extLst>
            </p:cNvPr>
            <p:cNvSpPr/>
            <p:nvPr/>
          </p:nvSpPr>
          <p:spPr>
            <a:xfrm>
              <a:off x="24255069" y="698489"/>
              <a:ext cx="3325754" cy="163616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4299B5C-3D47-475D-987B-051B4D98A0F5}"/>
                </a:ext>
              </a:extLst>
            </p:cNvPr>
            <p:cNvSpPr txBox="1"/>
            <p:nvPr/>
          </p:nvSpPr>
          <p:spPr>
            <a:xfrm>
              <a:off x="24786027" y="922727"/>
              <a:ext cx="2263832" cy="12155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CUSTOM</a:t>
              </a:r>
            </a:p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LOGO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3E83198-3B34-478B-9A20-AD9D3C544822}"/>
              </a:ext>
            </a:extLst>
          </p:cNvPr>
          <p:cNvGrpSpPr/>
          <p:nvPr userDrawn="1"/>
        </p:nvGrpSpPr>
        <p:grpSpPr>
          <a:xfrm>
            <a:off x="417278" y="307629"/>
            <a:ext cx="1622896" cy="1118543"/>
            <a:chOff x="24255069" y="698489"/>
            <a:chExt cx="3325754" cy="1636169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78F3B91-96F4-41CA-939E-4C84653EF6AC}"/>
                </a:ext>
              </a:extLst>
            </p:cNvPr>
            <p:cNvSpPr/>
            <p:nvPr/>
          </p:nvSpPr>
          <p:spPr>
            <a:xfrm>
              <a:off x="24255069" y="698489"/>
              <a:ext cx="3325754" cy="163616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1D5EEC2-317D-4A68-872D-B2DB6508A98E}"/>
                </a:ext>
              </a:extLst>
            </p:cNvPr>
            <p:cNvSpPr txBox="1"/>
            <p:nvPr/>
          </p:nvSpPr>
          <p:spPr>
            <a:xfrm>
              <a:off x="24786027" y="922727"/>
              <a:ext cx="2263832" cy="12155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CUSTOM</a:t>
              </a:r>
            </a:p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6572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F062D4B4-5013-4D3D-AFA4-F792EC8B2F61}"/>
              </a:ext>
            </a:extLst>
          </p:cNvPr>
          <p:cNvSpPr txBox="1"/>
          <p:nvPr/>
        </p:nvSpPr>
        <p:spPr>
          <a:xfrm>
            <a:off x="9150551" y="4635171"/>
            <a:ext cx="184731" cy="2051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733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090E9A-1EC9-48B2-84D8-07A05174615A}"/>
              </a:ext>
            </a:extLst>
          </p:cNvPr>
          <p:cNvSpPr txBox="1"/>
          <p:nvPr/>
        </p:nvSpPr>
        <p:spPr>
          <a:xfrm>
            <a:off x="5772975" y="1496167"/>
            <a:ext cx="7276071" cy="17953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>
              <a:lnSpc>
                <a:spcPts val="1438"/>
              </a:lnSpc>
            </a:pPr>
            <a:r>
              <a:rPr lang="en-US" sz="150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5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Penn State College of Nursing;  </a:t>
            </a:r>
            <a:r>
              <a:rPr lang="en-US" sz="150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5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Pennsylvania State University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625322-24B4-4842-B292-3FFA82170311}"/>
              </a:ext>
            </a:extLst>
          </p:cNvPr>
          <p:cNvSpPr txBox="1"/>
          <p:nvPr/>
        </p:nvSpPr>
        <p:spPr>
          <a:xfrm>
            <a:off x="7634317" y="1138964"/>
            <a:ext cx="3550652" cy="25648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17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FirstAuthor</a:t>
            </a:r>
            <a:r>
              <a:rPr lang="en-US" sz="1750" baseline="30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7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B. SecondAuthor</a:t>
            </a:r>
            <a:r>
              <a:rPr lang="en-US" sz="1750" baseline="30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7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3A1A33-9069-4477-A314-B4BCFD2F1777}"/>
              </a:ext>
            </a:extLst>
          </p:cNvPr>
          <p:cNvSpPr txBox="1"/>
          <p:nvPr/>
        </p:nvSpPr>
        <p:spPr>
          <a:xfrm>
            <a:off x="3516699" y="290931"/>
            <a:ext cx="11788399" cy="7269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2938"/>
              </a:lnSpc>
            </a:pPr>
            <a:r>
              <a:rPr lang="en-US" sz="2250" dirty="0">
                <a:solidFill>
                  <a:srgbClr val="FFC000"/>
                </a:solidFill>
                <a:latin typeface="Arial Black" panose="020B0A04020102020204" pitchFamily="34" charset="0"/>
              </a:rPr>
              <a:t>1920 x 1080 px Poster Setup:  for Virtual Presentations</a:t>
            </a:r>
            <a:br>
              <a:rPr lang="en-US" sz="2250" dirty="0">
                <a:solidFill>
                  <a:srgbClr val="FFC000"/>
                </a:solidFill>
                <a:latin typeface="Arial Black" panose="020B0A04020102020204" pitchFamily="34" charset="0"/>
              </a:rPr>
            </a:br>
            <a:r>
              <a:rPr lang="en-US" sz="2250" dirty="0">
                <a:solidFill>
                  <a:schemeClr val="bg1"/>
                </a:solidFill>
                <a:latin typeface="Arial Black" panose="020B0A04020102020204" pitchFamily="34" charset="0"/>
              </a:rPr>
              <a:t>Title can continue on second line</a:t>
            </a:r>
            <a:endParaRPr lang="en-US" sz="25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D95460-4475-4537-9DD7-82FE520B5CDE}"/>
              </a:ext>
            </a:extLst>
          </p:cNvPr>
          <p:cNvSpPr/>
          <p:nvPr/>
        </p:nvSpPr>
        <p:spPr>
          <a:xfrm>
            <a:off x="0" y="1837271"/>
            <a:ext cx="18288000" cy="507175"/>
          </a:xfrm>
          <a:prstGeom prst="rect">
            <a:avLst/>
          </a:prstGeom>
          <a:solidFill>
            <a:srgbClr val="33B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3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788A99-0905-4010-80DF-3560E8A4065C}"/>
              </a:ext>
            </a:extLst>
          </p:cNvPr>
          <p:cNvSpPr txBox="1"/>
          <p:nvPr/>
        </p:nvSpPr>
        <p:spPr>
          <a:xfrm>
            <a:off x="5257483" y="1857657"/>
            <a:ext cx="9391001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Summary sentence of your poster goes here</a:t>
            </a:r>
            <a:endParaRPr lang="en-US" sz="2250" dirty="0">
              <a:solidFill>
                <a:srgbClr val="FFC71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9419490-0171-4A93-BC17-29F69AF20891}"/>
              </a:ext>
            </a:extLst>
          </p:cNvPr>
          <p:cNvGrpSpPr/>
          <p:nvPr/>
        </p:nvGrpSpPr>
        <p:grpSpPr>
          <a:xfrm>
            <a:off x="480055" y="2563216"/>
            <a:ext cx="3049918" cy="388824"/>
            <a:chOff x="480964" y="2563216"/>
            <a:chExt cx="3049918" cy="388824"/>
          </a:xfrm>
        </p:grpSpPr>
        <p:sp>
          <p:nvSpPr>
            <p:cNvPr id="81" name="Rectangle: Rounded Corners 80">
              <a:extLst>
                <a:ext uri="{FF2B5EF4-FFF2-40B4-BE49-F238E27FC236}">
                  <a16:creationId xmlns:a16="http://schemas.microsoft.com/office/drawing/2014/main" id="{B5625D01-3E6C-4D80-9A89-66BA26D8ED13}"/>
                </a:ext>
              </a:extLst>
            </p:cNvPr>
            <p:cNvSpPr/>
            <p:nvPr/>
          </p:nvSpPr>
          <p:spPr>
            <a:xfrm>
              <a:off x="480964" y="2563216"/>
              <a:ext cx="3049918" cy="388824"/>
            </a:xfrm>
            <a:prstGeom prst="roundRect">
              <a:avLst/>
            </a:prstGeom>
            <a:solidFill>
              <a:srgbClr val="0245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33"/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id="{814DC0C9-5F59-4083-BBFF-E80E286089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43916" y="2581680"/>
              <a:ext cx="239927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defTabSz="2743399">
                <a:spcBef>
                  <a:spcPct val="50000"/>
                </a:spcBef>
              </a:pPr>
              <a:r>
                <a:rPr lang="en-US" b="1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INTRODUCTION</a:t>
              </a:r>
            </a:p>
          </p:txBody>
        </p:sp>
      </p:grpSp>
      <p:sp>
        <p:nvSpPr>
          <p:cNvPr id="13" name="Text Box 10">
            <a:extLst>
              <a:ext uri="{FF2B5EF4-FFF2-40B4-BE49-F238E27FC236}">
                <a16:creationId xmlns:a16="http://schemas.microsoft.com/office/drawing/2014/main" id="{5F294E38-3A3F-4F1D-8C58-E7EE18CDD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7829" y="2586555"/>
            <a:ext cx="26627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2743399">
              <a:spcBef>
                <a:spcPct val="50000"/>
              </a:spcBef>
            </a:pPr>
            <a:r>
              <a:rPr lang="en-US" sz="2000" b="1" dirty="0">
                <a:solidFill>
                  <a:srgbClr val="1E3D7D"/>
                </a:solidFill>
                <a:latin typeface="Arial Black" panose="020B0A04020102020204" pitchFamily="34" charset="0"/>
              </a:rPr>
              <a:t>METHODS</a:t>
            </a:r>
          </a:p>
        </p:txBody>
      </p:sp>
      <p:sp>
        <p:nvSpPr>
          <p:cNvPr id="14" name="Text Box 10">
            <a:extLst>
              <a:ext uri="{FF2B5EF4-FFF2-40B4-BE49-F238E27FC236}">
                <a16:creationId xmlns:a16="http://schemas.microsoft.com/office/drawing/2014/main" id="{944FCAF3-88A6-4E7C-A221-CEB54921D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52917" y="2582588"/>
            <a:ext cx="26627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2743399">
              <a:spcBef>
                <a:spcPct val="50000"/>
              </a:spcBef>
            </a:pPr>
            <a:r>
              <a:rPr lang="en-US" sz="2000" b="1" dirty="0">
                <a:solidFill>
                  <a:srgbClr val="1E3D7D"/>
                </a:solidFill>
                <a:latin typeface="Arial Black" panose="020B0A04020102020204" pitchFamily="34" charset="0"/>
              </a:rPr>
              <a:t>Results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62F39D5-CAFA-4439-B00D-DFA19E1C4F32}"/>
              </a:ext>
            </a:extLst>
          </p:cNvPr>
          <p:cNvSpPr txBox="1"/>
          <p:nvPr/>
        </p:nvSpPr>
        <p:spPr>
          <a:xfrm>
            <a:off x="568141" y="3065842"/>
            <a:ext cx="4689342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26828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Virtual Poster Size: 1920 x 1080 pixels (20inx21.25in) for </a:t>
            </a:r>
            <a:r>
              <a:rPr lang="en-US" sz="1600" u="sng" dirty="0"/>
              <a:t>online viewing</a:t>
            </a:r>
            <a:r>
              <a:rPr lang="en-US" sz="1600" dirty="0"/>
              <a:t>. </a:t>
            </a:r>
          </a:p>
          <a:p>
            <a:pPr marL="342900" indent="-268288"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Font sizes used in this template: </a:t>
            </a:r>
          </a:p>
          <a:p>
            <a:pPr marL="747713" lvl="1" indent="-217488">
              <a:buFont typeface="Courier New" panose="02070309020205020404" pitchFamily="49" charset="0"/>
              <a:buChar char="o"/>
            </a:pPr>
            <a:r>
              <a:rPr lang="en-US" sz="1600" dirty="0"/>
              <a:t>headings: 18pt</a:t>
            </a:r>
          </a:p>
          <a:p>
            <a:pPr marL="747713" lvl="1" indent="-217488">
              <a:buFont typeface="Courier New" panose="02070309020205020404" pitchFamily="49" charset="0"/>
              <a:buChar char="o"/>
            </a:pPr>
            <a:r>
              <a:rPr lang="en-US" sz="1600" dirty="0"/>
              <a:t>text box fonts: 16pt </a:t>
            </a:r>
          </a:p>
          <a:p>
            <a:pPr marL="747713" lvl="1" indent="-217488">
              <a:buFont typeface="Courier New" panose="02070309020205020404" pitchFamily="49" charset="0"/>
              <a:buChar char="o"/>
            </a:pPr>
            <a:r>
              <a:rPr lang="en-US" sz="1600" dirty="0"/>
              <a:t>table fonts: 14pt </a:t>
            </a:r>
          </a:p>
          <a:p>
            <a:pPr marL="747713" lvl="1" indent="-217488">
              <a:buFont typeface="Courier New" panose="02070309020205020404" pitchFamily="49" charset="0"/>
              <a:buChar char="o"/>
            </a:pPr>
            <a:r>
              <a:rPr lang="en-US" sz="1600" dirty="0"/>
              <a:t>figure fonts: 12pt </a:t>
            </a:r>
          </a:p>
          <a:p>
            <a:pPr marL="747713" lvl="1" indent="-217488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600" dirty="0"/>
              <a:t>reference list fonts: 12pt</a:t>
            </a:r>
          </a:p>
          <a:p>
            <a:pPr marL="342900" indent="-26828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Consistency: Font type and size in all text boxes should be the same. You can use smaller font in tables and references but not smaller than 14 pt. </a:t>
            </a:r>
          </a:p>
          <a:p>
            <a:pPr marL="342900" indent="-268288">
              <a:spcAft>
                <a:spcPts val="750"/>
              </a:spcAft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Reducing verbiage: Instead of making the font smaller in text boxes to fit more text, think of ways to distill the essence of what you want to convey with less text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6433852-EBF0-465B-8C46-7DB94A7E8B5B}"/>
              </a:ext>
            </a:extLst>
          </p:cNvPr>
          <p:cNvGrpSpPr/>
          <p:nvPr/>
        </p:nvGrpSpPr>
        <p:grpSpPr>
          <a:xfrm>
            <a:off x="480055" y="7219820"/>
            <a:ext cx="3067251" cy="388824"/>
            <a:chOff x="480055" y="7577283"/>
            <a:chExt cx="3067251" cy="388824"/>
          </a:xfrm>
        </p:grpSpPr>
        <p:sp>
          <p:nvSpPr>
            <p:cNvPr id="85" name="Rectangle: Rounded Corners 84">
              <a:extLst>
                <a:ext uri="{FF2B5EF4-FFF2-40B4-BE49-F238E27FC236}">
                  <a16:creationId xmlns:a16="http://schemas.microsoft.com/office/drawing/2014/main" id="{AE401BCC-CF5E-49AD-A175-71A3B723A6C5}"/>
                </a:ext>
              </a:extLst>
            </p:cNvPr>
            <p:cNvSpPr/>
            <p:nvPr/>
          </p:nvSpPr>
          <p:spPr>
            <a:xfrm>
              <a:off x="480055" y="7577283"/>
              <a:ext cx="3049918" cy="388824"/>
            </a:xfrm>
            <a:prstGeom prst="roundRect">
              <a:avLst/>
            </a:prstGeom>
            <a:solidFill>
              <a:srgbClr val="0245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33"/>
            </a:p>
          </p:txBody>
        </p:sp>
        <p:sp>
          <p:nvSpPr>
            <p:cNvPr id="18" name="Text Box 10">
              <a:extLst>
                <a:ext uri="{FF2B5EF4-FFF2-40B4-BE49-F238E27FC236}">
                  <a16:creationId xmlns:a16="http://schemas.microsoft.com/office/drawing/2014/main" id="{41E7BB8B-6B06-4E39-B53E-A654782FB2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7388" y="7590662"/>
              <a:ext cx="30499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defTabSz="2743399">
                <a:spcBef>
                  <a:spcPct val="50000"/>
                </a:spcBef>
              </a:pPr>
              <a:r>
                <a:rPr lang="en-US" b="1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ADDITIONAL HEADING</a:t>
              </a: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EE361CFC-08A8-4FAC-975F-E4ED828B099C}"/>
              </a:ext>
            </a:extLst>
          </p:cNvPr>
          <p:cNvSpPr/>
          <p:nvPr/>
        </p:nvSpPr>
        <p:spPr>
          <a:xfrm>
            <a:off x="568141" y="7759796"/>
            <a:ext cx="4946492" cy="1672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280988">
              <a:spcAft>
                <a:spcPts val="750"/>
              </a:spcAft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Apart from the main headings, Introduction, Methods, Results, Conclusions, you may need to include another heading.</a:t>
            </a:r>
          </a:p>
          <a:p>
            <a:pPr marL="342900" indent="-280988">
              <a:spcAft>
                <a:spcPts val="750"/>
              </a:spcAft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If you do not need an additional heading, you can add a picture to use up white space, or expand the content of the previous text box.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AFA843E-2FBE-4369-ADD3-A64CE2FEFB1C}"/>
              </a:ext>
            </a:extLst>
          </p:cNvPr>
          <p:cNvSpPr txBox="1"/>
          <p:nvPr/>
        </p:nvSpPr>
        <p:spPr>
          <a:xfrm>
            <a:off x="6063661" y="3047482"/>
            <a:ext cx="4972174" cy="1672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268288">
              <a:spcAft>
                <a:spcPts val="750"/>
              </a:spcAft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Guides: use guides to align all text boxes and images vertically and horizontally. To turn on guides, click “View” and check “Guides”. </a:t>
            </a:r>
          </a:p>
          <a:p>
            <a:pPr marL="342900" indent="-268288">
              <a:spcAft>
                <a:spcPts val="750"/>
              </a:spcAft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Resizing Images proportionally: hold down “Shift” key while dragging corner handle. Avoid dragging width and height handles separately. </a:t>
            </a:r>
          </a:p>
        </p:txBody>
      </p: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64CBD0BC-A135-4EFD-A8B3-972B4CDE9D0D}"/>
              </a:ext>
            </a:extLst>
          </p:cNvPr>
          <p:cNvGrpSpPr/>
          <p:nvPr/>
        </p:nvGrpSpPr>
        <p:grpSpPr>
          <a:xfrm>
            <a:off x="6781756" y="4790909"/>
            <a:ext cx="2811908" cy="1587997"/>
            <a:chOff x="11221978" y="8801821"/>
            <a:chExt cx="4499052" cy="2540795"/>
          </a:xfrm>
        </p:grpSpPr>
        <p:pic>
          <p:nvPicPr>
            <p:cNvPr id="140" name="Picture 139">
              <a:extLst>
                <a:ext uri="{FF2B5EF4-FFF2-40B4-BE49-F238E27FC236}">
                  <a16:creationId xmlns:a16="http://schemas.microsoft.com/office/drawing/2014/main" id="{DE21CA61-3C1F-48D0-9354-C889779C6A1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220"/>
            <a:stretch/>
          </p:blipFill>
          <p:spPr>
            <a:xfrm>
              <a:off x="11556084" y="8801821"/>
              <a:ext cx="4164946" cy="2540795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74733CE-09C6-4D37-BBC8-8BCEF9B826AE}"/>
                </a:ext>
              </a:extLst>
            </p:cNvPr>
            <p:cNvSpPr/>
            <p:nvPr/>
          </p:nvSpPr>
          <p:spPr>
            <a:xfrm>
              <a:off x="11221978" y="8919993"/>
              <a:ext cx="4085757" cy="1985040"/>
            </a:xfrm>
            <a:prstGeom prst="rect">
              <a:avLst/>
            </a:prstGeom>
            <a:solidFill>
              <a:srgbClr val="FFFF00">
                <a:alpha val="81000"/>
              </a:srgbClr>
            </a:solidFill>
            <a:ln>
              <a:solidFill>
                <a:srgbClr val="FF0000">
                  <a:alpha val="79000"/>
                </a:srgb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perspectiveHeroicExtremeLeftFacing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33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6AC8DD9-2BCC-46C6-BE83-E73B6CACCBC4}"/>
                </a:ext>
              </a:extLst>
            </p:cNvPr>
            <p:cNvSpPr txBox="1"/>
            <p:nvPr/>
          </p:nvSpPr>
          <p:spPr>
            <a:xfrm>
              <a:off x="11718458" y="9221744"/>
              <a:ext cx="3455510" cy="123110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Use high </a:t>
              </a:r>
              <a:r>
                <a:rPr lang="en-US" sz="1100" b="1" dirty="0"/>
                <a:t>RESOLUTION, </a:t>
              </a:r>
              <a:r>
                <a:rPr lang="en-US" sz="1100" b="1" u="sng" dirty="0"/>
                <a:t>copyright </a:t>
              </a:r>
              <a:br>
                <a:rPr lang="en-US" sz="1100" b="1" u="sng" dirty="0"/>
              </a:br>
              <a:r>
                <a:rPr lang="en-US" sz="1100" b="1" u="sng" dirty="0"/>
                <a:t>free </a:t>
              </a:r>
              <a:r>
                <a:rPr lang="en-US" sz="1100" b="1" dirty="0"/>
                <a:t>IMAGES: </a:t>
              </a:r>
              <a:r>
                <a:rPr lang="en-US" sz="1100" dirty="0">
                  <a:solidFill>
                    <a:srgbClr val="FF0000"/>
                  </a:solidFill>
                </a:rPr>
                <a:t>low resolution images will look </a:t>
              </a:r>
              <a:r>
                <a:rPr lang="en-US" sz="1100" b="1" dirty="0">
                  <a:solidFill>
                    <a:srgbClr val="FF0000"/>
                  </a:solidFill>
                </a:rPr>
                <a:t>FUZZY</a:t>
              </a:r>
              <a:r>
                <a:rPr lang="en-US" sz="1100" dirty="0"/>
                <a:t>.</a:t>
              </a:r>
              <a:br>
                <a:rPr lang="en-US" sz="1100" dirty="0"/>
              </a:br>
              <a:r>
                <a:rPr lang="en-US" sz="1100" dirty="0"/>
                <a:t> Check for clarity </a:t>
              </a:r>
              <a:r>
                <a:rPr lang="en-US" sz="1100" dirty="0">
                  <a:solidFill>
                    <a:srgbClr val="FF0000"/>
                  </a:solidFill>
                </a:rPr>
                <a:t>In display mode.</a:t>
              </a: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AE49E682-D450-4B72-BA84-74809EB7B9E5}"/>
              </a:ext>
            </a:extLst>
          </p:cNvPr>
          <p:cNvSpPr txBox="1"/>
          <p:nvPr/>
        </p:nvSpPr>
        <p:spPr>
          <a:xfrm>
            <a:off x="11749050" y="3057237"/>
            <a:ext cx="63514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836">
              <a:spcAft>
                <a:spcPts val="750"/>
              </a:spcAft>
            </a:pPr>
            <a:r>
              <a:rPr lang="en-US" sz="1500" dirty="0"/>
              <a:t>Break up the bullets with infographics, icons, tables, diagrams or pictures: </a:t>
            </a:r>
          </a:p>
        </p:txBody>
      </p:sp>
      <p:sp>
        <p:nvSpPr>
          <p:cNvPr id="31" name="Text Box 10">
            <a:extLst>
              <a:ext uri="{FF2B5EF4-FFF2-40B4-BE49-F238E27FC236}">
                <a16:creationId xmlns:a16="http://schemas.microsoft.com/office/drawing/2014/main" id="{798CFD80-9086-4240-A2A1-8B1B706694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63259" y="6723100"/>
            <a:ext cx="26627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2743399">
              <a:spcBef>
                <a:spcPct val="50000"/>
              </a:spcBef>
            </a:pPr>
            <a:r>
              <a:rPr lang="en-US" b="1" dirty="0">
                <a:solidFill>
                  <a:srgbClr val="1E3D7D"/>
                </a:solidFill>
                <a:latin typeface="Arial Black" panose="020B0A04020102020204" pitchFamily="34" charset="0"/>
              </a:rPr>
              <a:t>Conclusions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7280051-7083-4D12-B050-71686DD27EAD}"/>
              </a:ext>
            </a:extLst>
          </p:cNvPr>
          <p:cNvSpPr txBox="1"/>
          <p:nvPr/>
        </p:nvSpPr>
        <p:spPr>
          <a:xfrm>
            <a:off x="11700603" y="7008933"/>
            <a:ext cx="59194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8281">
              <a:spcAft>
                <a:spcPts val="750"/>
              </a:spcAft>
            </a:pPr>
            <a:r>
              <a:rPr lang="en-US" sz="1500" dirty="0"/>
              <a:t>This layout is aimed at helping you determine the amount of text that will fit into a VIRTUAL 1920 x 1080 pixel poster while leaving enough white space and using font size comfortable enough to read in display mode. </a:t>
            </a:r>
            <a:endParaRPr lang="en-US" sz="1500" b="1" dirty="0">
              <a:solidFill>
                <a:srgbClr val="FF0000"/>
              </a:solidFill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CE659A50-E078-4AAB-AEC5-8CD07B397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35380" y="8088639"/>
            <a:ext cx="6373219" cy="1515800"/>
          </a:xfrm>
          <a:prstGeom prst="rect">
            <a:avLst/>
          </a:prstGeom>
          <a:noFill/>
          <a:ln w="6350">
            <a:solidFill>
              <a:srgbClr val="02458D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2743399"/>
            <a:r>
              <a:rPr lang="en-US" dirty="0">
                <a:solidFill>
                  <a:srgbClr val="1E3D7D"/>
                </a:solidFill>
                <a:latin typeface="Arial Black" panose="020B0A04020102020204" pitchFamily="34" charset="0"/>
              </a:rPr>
              <a:t>References</a:t>
            </a:r>
            <a:r>
              <a:rPr lang="en-US" sz="1400" dirty="0">
                <a:solidFill>
                  <a:srgbClr val="1E3D7D"/>
                </a:solidFill>
                <a:latin typeface="Arial Black" panose="020B0A04020102020204" pitchFamily="34" charset="0"/>
              </a:rPr>
              <a:t> </a:t>
            </a:r>
          </a:p>
          <a:p>
            <a:pPr marL="457200" indent="-173038" defTabSz="2743399">
              <a:spcAft>
                <a:spcPts val="250"/>
              </a:spcAft>
              <a:buAutoNum type="arabicPeriod"/>
            </a:pPr>
            <a:r>
              <a:rPr lang="en-US" sz="1200" dirty="0"/>
              <a:t>References should use the AMA style, meaning abbreviated journal names and no commas to conserve space. </a:t>
            </a:r>
          </a:p>
          <a:p>
            <a:pPr marL="457200" indent="-173038" defTabSz="2743399">
              <a:buAutoNum type="arabicPeriod"/>
            </a:pPr>
            <a:r>
              <a:rPr lang="en-US" sz="1200" u="sng" dirty="0"/>
              <a:t>Sample reference</a:t>
            </a:r>
            <a:r>
              <a:rPr lang="en-US" sz="1200" dirty="0"/>
              <a:t>: Domingo J. Influence of cooking processes on the concentrations of toxic metals and various organic environmental pollutants in food: A review of the published literature. </a:t>
            </a:r>
            <a:r>
              <a:rPr lang="en-US" sz="1200" dirty="0" err="1"/>
              <a:t>Crit</a:t>
            </a:r>
            <a:r>
              <a:rPr lang="en-US" sz="1200" dirty="0"/>
              <a:t> Rev Food </a:t>
            </a:r>
            <a:r>
              <a:rPr lang="en-US" sz="1200" dirty="0" err="1"/>
              <a:t>Sci</a:t>
            </a:r>
            <a:r>
              <a:rPr lang="en-US" sz="1200" dirty="0"/>
              <a:t> </a:t>
            </a:r>
            <a:r>
              <a:rPr lang="en-US" sz="1200" dirty="0" err="1"/>
              <a:t>Nutr</a:t>
            </a:r>
            <a:r>
              <a:rPr lang="en-US" sz="1200" dirty="0"/>
              <a:t>. 2011;51(1):29-37. </a:t>
            </a:r>
          </a:p>
          <a:p>
            <a:pPr marL="457200" indent="-173038" defTabSz="2743399">
              <a:buAutoNum type="arabicPeriod"/>
            </a:pPr>
            <a:r>
              <a:rPr lang="en-US" sz="1200" dirty="0"/>
              <a:t>If you have many refs, omit the title: Domingo J. </a:t>
            </a:r>
            <a:r>
              <a:rPr lang="en-US" sz="1200" dirty="0" err="1"/>
              <a:t>Crit</a:t>
            </a:r>
            <a:r>
              <a:rPr lang="en-US" sz="1200" dirty="0"/>
              <a:t> Rev Food Sci </a:t>
            </a:r>
            <a:r>
              <a:rPr lang="en-US" sz="1200" dirty="0" err="1"/>
              <a:t>Nutr</a:t>
            </a:r>
            <a:r>
              <a:rPr lang="en-US" sz="1200" dirty="0"/>
              <a:t>. 2011;51(1):29-37.</a:t>
            </a:r>
            <a:endParaRPr lang="en-US" sz="1200" b="1" dirty="0">
              <a:solidFill>
                <a:srgbClr val="1E3D7D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E21C9A4-91B8-49B2-8297-F9D08DEAE856}"/>
              </a:ext>
            </a:extLst>
          </p:cNvPr>
          <p:cNvSpPr txBox="1"/>
          <p:nvPr/>
        </p:nvSpPr>
        <p:spPr>
          <a:xfrm>
            <a:off x="1843691" y="9832329"/>
            <a:ext cx="14775341" cy="3616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50" dirty="0">
                <a:solidFill>
                  <a:schemeClr val="bg1"/>
                </a:solidFill>
              </a:rPr>
              <a:t>Insert Your Acknowledgements Here       |      You can also place references here  if there is not enough space above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688F13C2-5B35-40F6-9E9E-49D28615FC0B}"/>
              </a:ext>
            </a:extLst>
          </p:cNvPr>
          <p:cNvSpPr txBox="1"/>
          <p:nvPr/>
        </p:nvSpPr>
        <p:spPr>
          <a:xfrm>
            <a:off x="3578149" y="2655811"/>
            <a:ext cx="2399275" cy="261610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18pt - Header with background sample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D6413515-A46B-4041-856C-F5852E717B40}"/>
              </a:ext>
            </a:extLst>
          </p:cNvPr>
          <p:cNvSpPr txBox="1"/>
          <p:nvPr/>
        </p:nvSpPr>
        <p:spPr>
          <a:xfrm>
            <a:off x="7570691" y="2654249"/>
            <a:ext cx="2399274" cy="261610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10pt - No background heading sample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EF7A9666-6775-4A26-8F01-A359FED3C508}"/>
              </a:ext>
            </a:extLst>
          </p:cNvPr>
          <p:cNvSpPr txBox="1"/>
          <p:nvPr/>
        </p:nvSpPr>
        <p:spPr>
          <a:xfrm>
            <a:off x="12775527" y="2654249"/>
            <a:ext cx="2280899" cy="261610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20pt - Sentence case heading </a:t>
            </a:r>
            <a:r>
              <a:rPr lang="en-US" sz="1100" dirty="0" err="1">
                <a:solidFill>
                  <a:srgbClr val="FF0000"/>
                </a:solidFill>
              </a:rPr>
              <a:t>smaple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11DD94E7-380F-4CAD-8A7D-F472647720EF}"/>
              </a:ext>
            </a:extLst>
          </p:cNvPr>
          <p:cNvSpPr txBox="1"/>
          <p:nvPr/>
        </p:nvSpPr>
        <p:spPr>
          <a:xfrm>
            <a:off x="6176205" y="8551432"/>
            <a:ext cx="353943" cy="96436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vert270" wrap="none" rtlCol="0" anchor="ctr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Turn on Guides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8975459-3A94-4C37-A873-CE26CF620ECF}"/>
              </a:ext>
            </a:extLst>
          </p:cNvPr>
          <p:cNvSpPr txBox="1"/>
          <p:nvPr/>
        </p:nvSpPr>
        <p:spPr>
          <a:xfrm>
            <a:off x="13209194" y="7953558"/>
            <a:ext cx="3621504" cy="261610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References can have smaller font but must be clearly legible</a:t>
            </a:r>
          </a:p>
        </p:txBody>
      </p: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95A21512-FFBF-4F52-9270-2D6E3769F664}"/>
              </a:ext>
            </a:extLst>
          </p:cNvPr>
          <p:cNvGrpSpPr/>
          <p:nvPr/>
        </p:nvGrpSpPr>
        <p:grpSpPr>
          <a:xfrm>
            <a:off x="12236209" y="3539671"/>
            <a:ext cx="4972174" cy="3304581"/>
            <a:chOff x="18722067" y="6639808"/>
            <a:chExt cx="6649651" cy="4356769"/>
          </a:xfrm>
        </p:grpSpPr>
        <p:pic>
          <p:nvPicPr>
            <p:cNvPr id="122" name="Picture 121">
              <a:extLst>
                <a:ext uri="{FF2B5EF4-FFF2-40B4-BE49-F238E27FC236}">
                  <a16:creationId xmlns:a16="http://schemas.microsoft.com/office/drawing/2014/main" id="{8625F4B6-E014-4058-A357-2D32F14197B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722067" y="6639808"/>
              <a:ext cx="6649651" cy="4356769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8B0993CE-F7CC-4414-86D4-8AAAC9002D45}"/>
                </a:ext>
              </a:extLst>
            </p:cNvPr>
            <p:cNvSpPr txBox="1"/>
            <p:nvPr/>
          </p:nvSpPr>
          <p:spPr>
            <a:xfrm>
              <a:off x="21334186" y="7992110"/>
              <a:ext cx="1395966" cy="62926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Make use of </a:t>
              </a:r>
            </a:p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infographics</a:t>
              </a: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9B96D5D2-9E69-4DF2-8813-57301FB827F7}"/>
                </a:ext>
              </a:extLst>
            </p:cNvPr>
            <p:cNvSpPr txBox="1"/>
            <p:nvPr/>
          </p:nvSpPr>
          <p:spPr>
            <a:xfrm>
              <a:off x="20201322" y="6794299"/>
              <a:ext cx="1455249" cy="62926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Is this clearly </a:t>
              </a:r>
              <a:br>
                <a:rPr lang="en-US" sz="1200" dirty="0">
                  <a:solidFill>
                    <a:srgbClr val="02458D"/>
                  </a:solidFill>
                </a:rPr>
              </a:br>
              <a:r>
                <a:rPr lang="en-US" sz="1200" dirty="0">
                  <a:solidFill>
                    <a:srgbClr val="02458D"/>
                  </a:solidFill>
                </a:rPr>
                <a:t>legible?</a:t>
              </a: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FC856C6D-C106-4F0B-AA9A-C358D1FF1DE2}"/>
                </a:ext>
              </a:extLst>
            </p:cNvPr>
            <p:cNvSpPr txBox="1"/>
            <p:nvPr/>
          </p:nvSpPr>
          <p:spPr>
            <a:xfrm>
              <a:off x="22351328" y="6794078"/>
              <a:ext cx="1595000" cy="62926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Check clarify in</a:t>
              </a:r>
            </a:p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display mode</a:t>
              </a: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511567F9-5FBE-487B-8848-C958458022DF}"/>
                </a:ext>
              </a:extLst>
            </p:cNvPr>
            <p:cNvSpPr txBox="1"/>
            <p:nvPr/>
          </p:nvSpPr>
          <p:spPr>
            <a:xfrm>
              <a:off x="20030156" y="9186624"/>
              <a:ext cx="1784942" cy="62926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Were do I find a</a:t>
              </a:r>
            </a:p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graphics sample?</a:t>
              </a:r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C1A01ACB-7079-42CF-9AC7-D146D64FC633}"/>
                </a:ext>
              </a:extLst>
            </p:cNvPr>
            <p:cNvSpPr txBox="1"/>
            <p:nvPr/>
          </p:nvSpPr>
          <p:spPr>
            <a:xfrm>
              <a:off x="22187738" y="9184977"/>
              <a:ext cx="2049077" cy="62926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pexels.com for one, </a:t>
              </a:r>
            </a:p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unsplash.com, etc.</a:t>
              </a:r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9D3FDDB1-86CD-415E-A0EB-5FA7C1371FE1}"/>
                </a:ext>
              </a:extLst>
            </p:cNvPr>
            <p:cNvSpPr txBox="1"/>
            <p:nvPr/>
          </p:nvSpPr>
          <p:spPr>
            <a:xfrm>
              <a:off x="19015362" y="7984150"/>
              <a:ext cx="1521806" cy="62926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Too much text</a:t>
              </a:r>
            </a:p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in bullets?</a:t>
              </a:r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7A092D76-23AB-4C9C-8418-14B764E954E8}"/>
                </a:ext>
              </a:extLst>
            </p:cNvPr>
            <p:cNvSpPr txBox="1"/>
            <p:nvPr/>
          </p:nvSpPr>
          <p:spPr>
            <a:xfrm>
              <a:off x="23449217" y="7984862"/>
              <a:ext cx="1688925" cy="62926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Picture worth a</a:t>
              </a:r>
            </a:p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thousand words</a:t>
              </a:r>
            </a:p>
          </p:txBody>
        </p:sp>
      </p:grpSp>
      <p:graphicFrame>
        <p:nvGraphicFramePr>
          <p:cNvPr id="137" name="Table 136">
            <a:extLst>
              <a:ext uri="{FF2B5EF4-FFF2-40B4-BE49-F238E27FC236}">
                <a16:creationId xmlns:a16="http://schemas.microsoft.com/office/drawing/2014/main" id="{DAD77FC9-1385-4805-BF87-3819A556AD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138881"/>
              </p:ext>
            </p:extLst>
          </p:nvPr>
        </p:nvGraphicFramePr>
        <p:xfrm>
          <a:off x="6747744" y="8215168"/>
          <a:ext cx="4089569" cy="1397503"/>
        </p:xfrm>
        <a:graphic>
          <a:graphicData uri="http://schemas.openxmlformats.org/drawingml/2006/table">
            <a:tbl>
              <a:tblPr/>
              <a:tblGrid>
                <a:gridCol w="1411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8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8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6227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Table 1. Title of Table (14 </a:t>
                      </a:r>
                      <a:r>
                        <a:rPr lang="en-US" sz="1400" b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pt</a:t>
                      </a:r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font, center vertically)</a:t>
                      </a:r>
                    </a:p>
                  </a:txBody>
                  <a:tcPr marL="107043" marR="107043" marT="53522" marB="53522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B69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893">
                <a:tc>
                  <a:txBody>
                    <a:bodyPr/>
                    <a:lstStyle/>
                    <a:p>
                      <a:pPr marL="0" marR="0" indent="0" algn="ctr" defTabSz="33439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801" marR="33801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33439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HEADING</a:t>
                      </a:r>
                    </a:p>
                  </a:txBody>
                  <a:tcPr marL="35992" marR="35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33439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HEADING</a:t>
                      </a:r>
                    </a:p>
                  </a:txBody>
                  <a:tcPr marL="35992" marR="35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603">
                <a:tc>
                  <a:txBody>
                    <a:bodyPr/>
                    <a:lstStyle/>
                    <a:p>
                      <a:pPr marL="0" marR="0" indent="0" algn="ctr" defTabSz="33439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Heading</a:t>
                      </a:r>
                    </a:p>
                  </a:txBody>
                  <a:tcPr marL="35992" marR="35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data</a:t>
                      </a:r>
                    </a:p>
                  </a:txBody>
                  <a:tcPr marL="35992" marR="35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data</a:t>
                      </a:r>
                    </a:p>
                  </a:txBody>
                  <a:tcPr marL="35992" marR="35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603">
                <a:tc>
                  <a:txBody>
                    <a:bodyPr/>
                    <a:lstStyle/>
                    <a:p>
                      <a:pPr marL="0" marR="0" lvl="0" indent="0" algn="ctr" defTabSz="33439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Heading</a:t>
                      </a:r>
                    </a:p>
                  </a:txBody>
                  <a:tcPr marL="35992" marR="35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data</a:t>
                      </a:r>
                    </a:p>
                  </a:txBody>
                  <a:tcPr marL="35992" marR="35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data</a:t>
                      </a:r>
                    </a:p>
                  </a:txBody>
                  <a:tcPr marL="35992" marR="35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8" name="Rectangle 137">
            <a:extLst>
              <a:ext uri="{FF2B5EF4-FFF2-40B4-BE49-F238E27FC236}">
                <a16:creationId xmlns:a16="http://schemas.microsoft.com/office/drawing/2014/main" id="{6A192469-5B8D-44A9-9960-9DAD02B8550D}"/>
              </a:ext>
            </a:extLst>
          </p:cNvPr>
          <p:cNvSpPr/>
          <p:nvPr/>
        </p:nvSpPr>
        <p:spPr>
          <a:xfrm>
            <a:off x="6076680" y="7560470"/>
            <a:ext cx="49464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268288"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Tables: Use as large, sans-serif font as possible. Check clarify in display mode. 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2640CF3D-3128-4CDF-986C-9E2FB9897ECA}"/>
              </a:ext>
            </a:extLst>
          </p:cNvPr>
          <p:cNvSpPr/>
          <p:nvPr/>
        </p:nvSpPr>
        <p:spPr>
          <a:xfrm>
            <a:off x="6072504" y="6493031"/>
            <a:ext cx="46893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268288"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prstClr val="black"/>
                </a:solidFill>
              </a:rPr>
              <a:t>Examples</a:t>
            </a:r>
            <a:r>
              <a:rPr lang="en-US" sz="1600" dirty="0">
                <a:solidFill>
                  <a:prstClr val="black"/>
                </a:solidFill>
              </a:rPr>
              <a:t> of sites offering </a:t>
            </a:r>
            <a:r>
              <a:rPr lang="en-US" sz="1600" b="1" u="sng" dirty="0">
                <a:solidFill>
                  <a:prstClr val="black"/>
                </a:solidFill>
              </a:rPr>
              <a:t>free</a:t>
            </a:r>
            <a:r>
              <a:rPr lang="en-US" sz="1600" b="1" dirty="0">
                <a:solidFill>
                  <a:prstClr val="black"/>
                </a:solidFill>
              </a:rPr>
              <a:t> images</a:t>
            </a:r>
            <a:r>
              <a:rPr lang="en-US" sz="1600" dirty="0">
                <a:solidFill>
                  <a:prstClr val="black"/>
                </a:solidFill>
              </a:rPr>
              <a:t>: </a:t>
            </a:r>
          </a:p>
          <a:p>
            <a:pPr marL="571500" lvl="1" indent="-211336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prstClr val="black"/>
                </a:solidFill>
              </a:rPr>
              <a:t>https://unsplash.com/</a:t>
            </a:r>
          </a:p>
          <a:p>
            <a:pPr marL="571500" lvl="1" indent="-211336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prstClr val="black"/>
                </a:solidFill>
              </a:rPr>
              <a:t>https://www.cleanpng.com/</a:t>
            </a:r>
          </a:p>
          <a:p>
            <a:pPr marL="571500" lvl="1" indent="-211336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prstClr val="black"/>
                </a:solidFill>
              </a:rPr>
              <a:t>https://www.pexels.com/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E896B96-0DD6-41E0-BD42-6BCA1E1D4CBA}"/>
              </a:ext>
            </a:extLst>
          </p:cNvPr>
          <p:cNvSpPr txBox="1"/>
          <p:nvPr/>
        </p:nvSpPr>
        <p:spPr>
          <a:xfrm>
            <a:off x="12775527" y="1944572"/>
            <a:ext cx="3412834" cy="261610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This background can be any color to match your images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277ED0F-03C0-4030-86FC-CC8760721869}"/>
              </a:ext>
            </a:extLst>
          </p:cNvPr>
          <p:cNvSpPr txBox="1"/>
          <p:nvPr/>
        </p:nvSpPr>
        <p:spPr>
          <a:xfrm>
            <a:off x="-2885152" y="63305"/>
            <a:ext cx="2688663" cy="32778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Clr>
                <a:srgbClr val="02458D"/>
              </a:buClr>
            </a:pPr>
            <a:r>
              <a:rPr lang="en-US" sz="1600" b="1" dirty="0">
                <a:solidFill>
                  <a:srgbClr val="FF0000"/>
                </a:solidFill>
              </a:rPr>
              <a:t>PLEASE NOTE:</a:t>
            </a:r>
          </a:p>
          <a:p>
            <a:pPr marL="173038" indent="-17303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This is the CNR/College of Nursing instructional </a:t>
            </a:r>
            <a:r>
              <a:rPr lang="en-US" sz="1600" b="1" dirty="0">
                <a:solidFill>
                  <a:srgbClr val="FF0000"/>
                </a:solidFill>
              </a:rPr>
              <a:t>VIRTUAL</a:t>
            </a:r>
            <a:r>
              <a:rPr lang="en-US" sz="1600" dirty="0"/>
              <a:t> poster template. </a:t>
            </a:r>
            <a:r>
              <a:rPr lang="en-US" sz="1600" b="1" dirty="0">
                <a:solidFill>
                  <a:srgbClr val="FF0000"/>
                </a:solidFill>
              </a:rPr>
              <a:t>NOT intended for printing.</a:t>
            </a:r>
          </a:p>
          <a:p>
            <a:pPr marL="173038" indent="-17303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Feel free to use your own design while keeping the top banner the same.</a:t>
            </a:r>
          </a:p>
          <a:p>
            <a:pPr marL="173038" indent="-17303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Included are 3 logo variations in case you need to include the logo of another institution.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1831AD-C020-4356-8BE0-F11B164C958A}"/>
              </a:ext>
            </a:extLst>
          </p:cNvPr>
          <p:cNvSpPr txBox="1"/>
          <p:nvPr/>
        </p:nvSpPr>
        <p:spPr>
          <a:xfrm>
            <a:off x="-2992582" y="11826145"/>
            <a:ext cx="831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82719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F062D4B4-5013-4D3D-AFA4-F792EC8B2F61}"/>
              </a:ext>
            </a:extLst>
          </p:cNvPr>
          <p:cNvSpPr txBox="1"/>
          <p:nvPr/>
        </p:nvSpPr>
        <p:spPr>
          <a:xfrm>
            <a:off x="9150551" y="4635171"/>
            <a:ext cx="184731" cy="2051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733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090E9A-1EC9-48B2-84D8-07A05174615A}"/>
              </a:ext>
            </a:extLst>
          </p:cNvPr>
          <p:cNvSpPr txBox="1"/>
          <p:nvPr/>
        </p:nvSpPr>
        <p:spPr>
          <a:xfrm>
            <a:off x="5772975" y="1496167"/>
            <a:ext cx="7276071" cy="17953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>
              <a:lnSpc>
                <a:spcPts val="1438"/>
              </a:lnSpc>
            </a:pPr>
            <a:r>
              <a:rPr lang="en-US" sz="150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5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Penn State College of Nursing;  </a:t>
            </a:r>
            <a:r>
              <a:rPr lang="en-US" sz="150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5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Pennsylvania State University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625322-24B4-4842-B292-3FFA82170311}"/>
              </a:ext>
            </a:extLst>
          </p:cNvPr>
          <p:cNvSpPr txBox="1"/>
          <p:nvPr/>
        </p:nvSpPr>
        <p:spPr>
          <a:xfrm>
            <a:off x="7634317" y="1138964"/>
            <a:ext cx="3550652" cy="25648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17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FirstAuthor</a:t>
            </a:r>
            <a:r>
              <a:rPr lang="en-US" sz="1750" baseline="30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7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B. SecondAuthor</a:t>
            </a:r>
            <a:r>
              <a:rPr lang="en-US" sz="1750" baseline="30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7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3A1A33-9069-4477-A314-B4BCFD2F1777}"/>
              </a:ext>
            </a:extLst>
          </p:cNvPr>
          <p:cNvSpPr txBox="1"/>
          <p:nvPr/>
        </p:nvSpPr>
        <p:spPr>
          <a:xfrm>
            <a:off x="3516699" y="290931"/>
            <a:ext cx="11788399" cy="7269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2938"/>
              </a:lnSpc>
            </a:pPr>
            <a:r>
              <a:rPr lang="en-US" sz="2250" dirty="0">
                <a:solidFill>
                  <a:srgbClr val="FFC000"/>
                </a:solidFill>
                <a:latin typeface="Arial Black" panose="020B0A04020102020204" pitchFamily="34" charset="0"/>
              </a:rPr>
              <a:t>1920 x 1080 px Poster Setup:  for Virtual Presentations</a:t>
            </a:r>
            <a:br>
              <a:rPr lang="en-US" sz="2250" dirty="0">
                <a:solidFill>
                  <a:srgbClr val="FFC000"/>
                </a:solidFill>
                <a:latin typeface="Arial Black" panose="020B0A04020102020204" pitchFamily="34" charset="0"/>
              </a:rPr>
            </a:br>
            <a:r>
              <a:rPr lang="en-US" sz="2250" dirty="0">
                <a:solidFill>
                  <a:schemeClr val="bg1"/>
                </a:solidFill>
                <a:latin typeface="Arial Black" panose="020B0A04020102020204" pitchFamily="34" charset="0"/>
              </a:rPr>
              <a:t>Title can continue on second line</a:t>
            </a:r>
            <a:endParaRPr lang="en-US" sz="25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D95460-4475-4537-9DD7-82FE520B5CDE}"/>
              </a:ext>
            </a:extLst>
          </p:cNvPr>
          <p:cNvSpPr/>
          <p:nvPr/>
        </p:nvSpPr>
        <p:spPr>
          <a:xfrm>
            <a:off x="0" y="1837271"/>
            <a:ext cx="18288000" cy="507175"/>
          </a:xfrm>
          <a:prstGeom prst="rect">
            <a:avLst/>
          </a:prstGeom>
          <a:solidFill>
            <a:srgbClr val="33B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3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788A99-0905-4010-80DF-3560E8A4065C}"/>
              </a:ext>
            </a:extLst>
          </p:cNvPr>
          <p:cNvSpPr txBox="1"/>
          <p:nvPr/>
        </p:nvSpPr>
        <p:spPr>
          <a:xfrm>
            <a:off x="5257483" y="1857657"/>
            <a:ext cx="9391001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Summary sentence of your poster goes here</a:t>
            </a:r>
            <a:endParaRPr lang="en-US" sz="2250" dirty="0">
              <a:solidFill>
                <a:srgbClr val="FFC71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9419490-0171-4A93-BC17-29F69AF20891}"/>
              </a:ext>
            </a:extLst>
          </p:cNvPr>
          <p:cNvGrpSpPr/>
          <p:nvPr/>
        </p:nvGrpSpPr>
        <p:grpSpPr>
          <a:xfrm>
            <a:off x="480055" y="2563216"/>
            <a:ext cx="3049918" cy="388824"/>
            <a:chOff x="480964" y="2563216"/>
            <a:chExt cx="3049918" cy="388824"/>
          </a:xfrm>
        </p:grpSpPr>
        <p:sp>
          <p:nvSpPr>
            <p:cNvPr id="81" name="Rectangle: Rounded Corners 80">
              <a:extLst>
                <a:ext uri="{FF2B5EF4-FFF2-40B4-BE49-F238E27FC236}">
                  <a16:creationId xmlns:a16="http://schemas.microsoft.com/office/drawing/2014/main" id="{B5625D01-3E6C-4D80-9A89-66BA26D8ED13}"/>
                </a:ext>
              </a:extLst>
            </p:cNvPr>
            <p:cNvSpPr/>
            <p:nvPr/>
          </p:nvSpPr>
          <p:spPr>
            <a:xfrm>
              <a:off x="480964" y="2563216"/>
              <a:ext cx="3049918" cy="388824"/>
            </a:xfrm>
            <a:prstGeom prst="roundRect">
              <a:avLst/>
            </a:prstGeom>
            <a:solidFill>
              <a:srgbClr val="0245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33"/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id="{814DC0C9-5F59-4083-BBFF-E80E286089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43916" y="2581680"/>
              <a:ext cx="239927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defTabSz="2743399">
                <a:spcBef>
                  <a:spcPct val="50000"/>
                </a:spcBef>
              </a:pPr>
              <a:r>
                <a:rPr lang="en-US" b="1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INTRODUCTION</a:t>
              </a:r>
            </a:p>
          </p:txBody>
        </p:sp>
      </p:grpSp>
      <p:sp>
        <p:nvSpPr>
          <p:cNvPr id="13" name="Text Box 10">
            <a:extLst>
              <a:ext uri="{FF2B5EF4-FFF2-40B4-BE49-F238E27FC236}">
                <a16:creationId xmlns:a16="http://schemas.microsoft.com/office/drawing/2014/main" id="{5F294E38-3A3F-4F1D-8C58-E7EE18CDD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7829" y="2586555"/>
            <a:ext cx="26627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2743399">
              <a:spcBef>
                <a:spcPct val="50000"/>
              </a:spcBef>
            </a:pPr>
            <a:r>
              <a:rPr lang="en-US" sz="2000" b="1" dirty="0">
                <a:solidFill>
                  <a:srgbClr val="1E3D7D"/>
                </a:solidFill>
                <a:latin typeface="Arial Black" panose="020B0A04020102020204" pitchFamily="34" charset="0"/>
              </a:rPr>
              <a:t>METHODS</a:t>
            </a:r>
          </a:p>
        </p:txBody>
      </p:sp>
      <p:sp>
        <p:nvSpPr>
          <p:cNvPr id="14" name="Text Box 10">
            <a:extLst>
              <a:ext uri="{FF2B5EF4-FFF2-40B4-BE49-F238E27FC236}">
                <a16:creationId xmlns:a16="http://schemas.microsoft.com/office/drawing/2014/main" id="{944FCAF3-88A6-4E7C-A221-CEB54921D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52917" y="2582588"/>
            <a:ext cx="26627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2743399">
              <a:spcBef>
                <a:spcPct val="50000"/>
              </a:spcBef>
            </a:pPr>
            <a:r>
              <a:rPr lang="en-US" sz="2000" b="1" dirty="0">
                <a:solidFill>
                  <a:srgbClr val="1E3D7D"/>
                </a:solidFill>
                <a:latin typeface="Arial Black" panose="020B0A04020102020204" pitchFamily="34" charset="0"/>
              </a:rPr>
              <a:t>Results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62F39D5-CAFA-4439-B00D-DFA19E1C4F32}"/>
              </a:ext>
            </a:extLst>
          </p:cNvPr>
          <p:cNvSpPr txBox="1"/>
          <p:nvPr/>
        </p:nvSpPr>
        <p:spPr>
          <a:xfrm>
            <a:off x="568141" y="3065842"/>
            <a:ext cx="4689342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26828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Virtual Poster Size: 1920 x 1080 pixels (20inx21.25in) for </a:t>
            </a:r>
            <a:r>
              <a:rPr lang="en-US" sz="1600" u="sng" dirty="0"/>
              <a:t>online viewing</a:t>
            </a:r>
            <a:r>
              <a:rPr lang="en-US" sz="1600" dirty="0"/>
              <a:t>. </a:t>
            </a:r>
          </a:p>
          <a:p>
            <a:pPr marL="342900" indent="-268288"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Font sizes used in this template: </a:t>
            </a:r>
          </a:p>
          <a:p>
            <a:pPr marL="747713" lvl="1" indent="-217488">
              <a:buFont typeface="Courier New" panose="02070309020205020404" pitchFamily="49" charset="0"/>
              <a:buChar char="o"/>
            </a:pPr>
            <a:r>
              <a:rPr lang="en-US" sz="1600" dirty="0"/>
              <a:t>headings: 18pt</a:t>
            </a:r>
          </a:p>
          <a:p>
            <a:pPr marL="747713" lvl="1" indent="-217488">
              <a:buFont typeface="Courier New" panose="02070309020205020404" pitchFamily="49" charset="0"/>
              <a:buChar char="o"/>
            </a:pPr>
            <a:r>
              <a:rPr lang="en-US" sz="1600" dirty="0"/>
              <a:t>text box fonts: 16pt </a:t>
            </a:r>
          </a:p>
          <a:p>
            <a:pPr marL="747713" lvl="1" indent="-217488">
              <a:buFont typeface="Courier New" panose="02070309020205020404" pitchFamily="49" charset="0"/>
              <a:buChar char="o"/>
            </a:pPr>
            <a:r>
              <a:rPr lang="en-US" sz="1600" dirty="0"/>
              <a:t>table fonts: 14pt </a:t>
            </a:r>
          </a:p>
          <a:p>
            <a:pPr marL="747713" lvl="1" indent="-217488">
              <a:buFont typeface="Courier New" panose="02070309020205020404" pitchFamily="49" charset="0"/>
              <a:buChar char="o"/>
            </a:pPr>
            <a:r>
              <a:rPr lang="en-US" sz="1600" dirty="0"/>
              <a:t>figure fonts: 12pt </a:t>
            </a:r>
          </a:p>
          <a:p>
            <a:pPr marL="747713" lvl="1" indent="-217488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600" dirty="0"/>
              <a:t>reference list fonts: 12pt</a:t>
            </a:r>
          </a:p>
          <a:p>
            <a:pPr marL="342900" indent="-26828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Consistency: Font type and size in all text boxes should be the same. You can use smaller font in tables and references but not smaller than 14 pt. </a:t>
            </a:r>
          </a:p>
          <a:p>
            <a:pPr marL="342900" indent="-268288">
              <a:spcAft>
                <a:spcPts val="750"/>
              </a:spcAft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Reducing verbiage: Instead of making the font smaller in text boxes to fit more text, think of ways to distill the essence of what you want to convey with less text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6433852-EBF0-465B-8C46-7DB94A7E8B5B}"/>
              </a:ext>
            </a:extLst>
          </p:cNvPr>
          <p:cNvGrpSpPr/>
          <p:nvPr/>
        </p:nvGrpSpPr>
        <p:grpSpPr>
          <a:xfrm>
            <a:off x="480055" y="7219820"/>
            <a:ext cx="3067251" cy="388824"/>
            <a:chOff x="480055" y="7577283"/>
            <a:chExt cx="3067251" cy="388824"/>
          </a:xfrm>
        </p:grpSpPr>
        <p:sp>
          <p:nvSpPr>
            <p:cNvPr id="85" name="Rectangle: Rounded Corners 84">
              <a:extLst>
                <a:ext uri="{FF2B5EF4-FFF2-40B4-BE49-F238E27FC236}">
                  <a16:creationId xmlns:a16="http://schemas.microsoft.com/office/drawing/2014/main" id="{AE401BCC-CF5E-49AD-A175-71A3B723A6C5}"/>
                </a:ext>
              </a:extLst>
            </p:cNvPr>
            <p:cNvSpPr/>
            <p:nvPr/>
          </p:nvSpPr>
          <p:spPr>
            <a:xfrm>
              <a:off x="480055" y="7577283"/>
              <a:ext cx="3049918" cy="388824"/>
            </a:xfrm>
            <a:prstGeom prst="roundRect">
              <a:avLst/>
            </a:prstGeom>
            <a:solidFill>
              <a:srgbClr val="0245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33"/>
            </a:p>
          </p:txBody>
        </p:sp>
        <p:sp>
          <p:nvSpPr>
            <p:cNvPr id="18" name="Text Box 10">
              <a:extLst>
                <a:ext uri="{FF2B5EF4-FFF2-40B4-BE49-F238E27FC236}">
                  <a16:creationId xmlns:a16="http://schemas.microsoft.com/office/drawing/2014/main" id="{41E7BB8B-6B06-4E39-B53E-A654782FB2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7388" y="7590662"/>
              <a:ext cx="30499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defTabSz="2743399">
                <a:spcBef>
                  <a:spcPct val="50000"/>
                </a:spcBef>
              </a:pPr>
              <a:r>
                <a:rPr lang="en-US" b="1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ADDITIONAL HEADING</a:t>
              </a: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EE361CFC-08A8-4FAC-975F-E4ED828B099C}"/>
              </a:ext>
            </a:extLst>
          </p:cNvPr>
          <p:cNvSpPr/>
          <p:nvPr/>
        </p:nvSpPr>
        <p:spPr>
          <a:xfrm>
            <a:off x="568141" y="7759796"/>
            <a:ext cx="4946492" cy="1672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280988">
              <a:spcAft>
                <a:spcPts val="750"/>
              </a:spcAft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Apart from the main headings, Introduction, Methods, Results, Conclusions, you may need to include another heading.</a:t>
            </a:r>
          </a:p>
          <a:p>
            <a:pPr marL="342900" indent="-280988">
              <a:spcAft>
                <a:spcPts val="750"/>
              </a:spcAft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If you do not need an additional heading, you can add a picture to use up white space, or expand the content of the previous text box.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AFA843E-2FBE-4369-ADD3-A64CE2FEFB1C}"/>
              </a:ext>
            </a:extLst>
          </p:cNvPr>
          <p:cNvSpPr txBox="1"/>
          <p:nvPr/>
        </p:nvSpPr>
        <p:spPr>
          <a:xfrm>
            <a:off x="6063661" y="3047482"/>
            <a:ext cx="4972174" cy="1672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268288">
              <a:spcAft>
                <a:spcPts val="750"/>
              </a:spcAft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Guides: use guides to align all text boxes and images vertically and horizontally. To turn on guides, click “View” and check “Guides”. </a:t>
            </a:r>
          </a:p>
          <a:p>
            <a:pPr marL="342900" indent="-268288">
              <a:spcAft>
                <a:spcPts val="750"/>
              </a:spcAft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Resizing Images proportionally: hold down “Shift” key while dragging corner handle. Avoid dragging width and height handles separately. </a:t>
            </a:r>
          </a:p>
        </p:txBody>
      </p: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64CBD0BC-A135-4EFD-A8B3-972B4CDE9D0D}"/>
              </a:ext>
            </a:extLst>
          </p:cNvPr>
          <p:cNvGrpSpPr/>
          <p:nvPr/>
        </p:nvGrpSpPr>
        <p:grpSpPr>
          <a:xfrm>
            <a:off x="6781756" y="4790909"/>
            <a:ext cx="2811908" cy="1587997"/>
            <a:chOff x="11221978" y="8801821"/>
            <a:chExt cx="4499052" cy="2540795"/>
          </a:xfrm>
        </p:grpSpPr>
        <p:pic>
          <p:nvPicPr>
            <p:cNvPr id="140" name="Picture 139">
              <a:extLst>
                <a:ext uri="{FF2B5EF4-FFF2-40B4-BE49-F238E27FC236}">
                  <a16:creationId xmlns:a16="http://schemas.microsoft.com/office/drawing/2014/main" id="{DE21CA61-3C1F-48D0-9354-C889779C6A1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220"/>
            <a:stretch/>
          </p:blipFill>
          <p:spPr>
            <a:xfrm>
              <a:off x="11556084" y="8801821"/>
              <a:ext cx="4164946" cy="2540795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74733CE-09C6-4D37-BBC8-8BCEF9B826AE}"/>
                </a:ext>
              </a:extLst>
            </p:cNvPr>
            <p:cNvSpPr/>
            <p:nvPr/>
          </p:nvSpPr>
          <p:spPr>
            <a:xfrm>
              <a:off x="11221978" y="8919993"/>
              <a:ext cx="4085757" cy="1985040"/>
            </a:xfrm>
            <a:prstGeom prst="rect">
              <a:avLst/>
            </a:prstGeom>
            <a:solidFill>
              <a:srgbClr val="FFFF00">
                <a:alpha val="81000"/>
              </a:srgbClr>
            </a:solidFill>
            <a:ln>
              <a:solidFill>
                <a:srgbClr val="FF0000">
                  <a:alpha val="79000"/>
                </a:srgb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perspectiveHeroicExtremeLeftFacing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33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6AC8DD9-2BCC-46C6-BE83-E73B6CACCBC4}"/>
                </a:ext>
              </a:extLst>
            </p:cNvPr>
            <p:cNvSpPr txBox="1"/>
            <p:nvPr/>
          </p:nvSpPr>
          <p:spPr>
            <a:xfrm>
              <a:off x="11718458" y="9221744"/>
              <a:ext cx="3455510" cy="123110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Use high </a:t>
              </a:r>
              <a:r>
                <a:rPr lang="en-US" sz="1100" b="1" dirty="0"/>
                <a:t>RESOLUTION, </a:t>
              </a:r>
              <a:r>
                <a:rPr lang="en-US" sz="1100" b="1" u="sng" dirty="0"/>
                <a:t>copyright </a:t>
              </a:r>
              <a:br>
                <a:rPr lang="en-US" sz="1100" b="1" u="sng" dirty="0"/>
              </a:br>
              <a:r>
                <a:rPr lang="en-US" sz="1100" b="1" u="sng" dirty="0"/>
                <a:t>free </a:t>
              </a:r>
              <a:r>
                <a:rPr lang="en-US" sz="1100" b="1" dirty="0"/>
                <a:t>IMAGES: </a:t>
              </a:r>
              <a:r>
                <a:rPr lang="en-US" sz="1100" dirty="0">
                  <a:solidFill>
                    <a:srgbClr val="FF0000"/>
                  </a:solidFill>
                </a:rPr>
                <a:t>low resolution images will look </a:t>
              </a:r>
              <a:r>
                <a:rPr lang="en-US" sz="1100" b="1" dirty="0">
                  <a:solidFill>
                    <a:srgbClr val="FF0000"/>
                  </a:solidFill>
                </a:rPr>
                <a:t>FUZZY</a:t>
              </a:r>
              <a:r>
                <a:rPr lang="en-US" sz="1100" dirty="0"/>
                <a:t>.</a:t>
              </a:r>
              <a:br>
                <a:rPr lang="en-US" sz="1100" dirty="0"/>
              </a:br>
              <a:r>
                <a:rPr lang="en-US" sz="1100" dirty="0"/>
                <a:t> Check for clarity </a:t>
              </a:r>
              <a:r>
                <a:rPr lang="en-US" sz="1100" dirty="0">
                  <a:solidFill>
                    <a:srgbClr val="FF0000"/>
                  </a:solidFill>
                </a:rPr>
                <a:t>In display mode.</a:t>
              </a: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AE49E682-D450-4B72-BA84-74809EB7B9E5}"/>
              </a:ext>
            </a:extLst>
          </p:cNvPr>
          <p:cNvSpPr txBox="1"/>
          <p:nvPr/>
        </p:nvSpPr>
        <p:spPr>
          <a:xfrm>
            <a:off x="11749050" y="3057237"/>
            <a:ext cx="63514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836">
              <a:spcAft>
                <a:spcPts val="750"/>
              </a:spcAft>
            </a:pPr>
            <a:r>
              <a:rPr lang="en-US" sz="1500" dirty="0"/>
              <a:t>Break up the bullets with infographics, icons, tables, diagrams or pictures: </a:t>
            </a:r>
          </a:p>
        </p:txBody>
      </p:sp>
      <p:sp>
        <p:nvSpPr>
          <p:cNvPr id="31" name="Text Box 10">
            <a:extLst>
              <a:ext uri="{FF2B5EF4-FFF2-40B4-BE49-F238E27FC236}">
                <a16:creationId xmlns:a16="http://schemas.microsoft.com/office/drawing/2014/main" id="{798CFD80-9086-4240-A2A1-8B1B706694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63259" y="6723100"/>
            <a:ext cx="26627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2743399">
              <a:spcBef>
                <a:spcPct val="50000"/>
              </a:spcBef>
            </a:pPr>
            <a:r>
              <a:rPr lang="en-US" b="1" dirty="0">
                <a:solidFill>
                  <a:srgbClr val="1E3D7D"/>
                </a:solidFill>
                <a:latin typeface="Arial Black" panose="020B0A04020102020204" pitchFamily="34" charset="0"/>
              </a:rPr>
              <a:t>Conclusions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7280051-7083-4D12-B050-71686DD27EAD}"/>
              </a:ext>
            </a:extLst>
          </p:cNvPr>
          <p:cNvSpPr txBox="1"/>
          <p:nvPr/>
        </p:nvSpPr>
        <p:spPr>
          <a:xfrm>
            <a:off x="11700603" y="7008933"/>
            <a:ext cx="59194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8281">
              <a:spcAft>
                <a:spcPts val="750"/>
              </a:spcAft>
            </a:pPr>
            <a:r>
              <a:rPr lang="en-US" sz="1500" dirty="0"/>
              <a:t>This layout is aimed at helping you determine the amount of text that will fit into a VIRTUAL 1920 x 1080 pixel poster while leaving enough white space and using font size comfortable enough to read in display mode. </a:t>
            </a:r>
            <a:endParaRPr lang="en-US" sz="1500" b="1" dirty="0">
              <a:solidFill>
                <a:srgbClr val="FF0000"/>
              </a:solidFill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CE659A50-E078-4AAB-AEC5-8CD07B397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35380" y="8088639"/>
            <a:ext cx="6373219" cy="1515800"/>
          </a:xfrm>
          <a:prstGeom prst="rect">
            <a:avLst/>
          </a:prstGeom>
          <a:noFill/>
          <a:ln w="6350">
            <a:solidFill>
              <a:srgbClr val="02458D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2743399"/>
            <a:r>
              <a:rPr lang="en-US" dirty="0">
                <a:solidFill>
                  <a:srgbClr val="1E3D7D"/>
                </a:solidFill>
                <a:latin typeface="Arial Black" panose="020B0A04020102020204" pitchFamily="34" charset="0"/>
              </a:rPr>
              <a:t>References</a:t>
            </a:r>
            <a:r>
              <a:rPr lang="en-US" sz="1400" dirty="0">
                <a:solidFill>
                  <a:srgbClr val="1E3D7D"/>
                </a:solidFill>
                <a:latin typeface="Arial Black" panose="020B0A04020102020204" pitchFamily="34" charset="0"/>
              </a:rPr>
              <a:t> </a:t>
            </a:r>
          </a:p>
          <a:p>
            <a:pPr marL="457200" indent="-173038" defTabSz="2743399">
              <a:spcAft>
                <a:spcPts val="250"/>
              </a:spcAft>
              <a:buAutoNum type="arabicPeriod"/>
            </a:pPr>
            <a:r>
              <a:rPr lang="en-US" sz="1200" dirty="0"/>
              <a:t>References should use the AMA style, meaning abbreviated journal names and no commas to conserve space. </a:t>
            </a:r>
          </a:p>
          <a:p>
            <a:pPr marL="457200" indent="-173038" defTabSz="2743399">
              <a:buAutoNum type="arabicPeriod"/>
            </a:pPr>
            <a:r>
              <a:rPr lang="en-US" sz="1200" u="sng" dirty="0"/>
              <a:t>Sample reference</a:t>
            </a:r>
            <a:r>
              <a:rPr lang="en-US" sz="1200" dirty="0"/>
              <a:t>: Domingo J. Influence of cooking processes on the concentrations of toxic metals and various organic environmental pollutants in food: A review of the published literature. </a:t>
            </a:r>
            <a:r>
              <a:rPr lang="en-US" sz="1200" dirty="0" err="1"/>
              <a:t>Crit</a:t>
            </a:r>
            <a:r>
              <a:rPr lang="en-US" sz="1200" dirty="0"/>
              <a:t> Rev Food </a:t>
            </a:r>
            <a:r>
              <a:rPr lang="en-US" sz="1200" dirty="0" err="1"/>
              <a:t>Sci</a:t>
            </a:r>
            <a:r>
              <a:rPr lang="en-US" sz="1200" dirty="0"/>
              <a:t> </a:t>
            </a:r>
            <a:r>
              <a:rPr lang="en-US" sz="1200" dirty="0" err="1"/>
              <a:t>Nutr</a:t>
            </a:r>
            <a:r>
              <a:rPr lang="en-US" sz="1200" dirty="0"/>
              <a:t>. 2011;51(1):29-37. </a:t>
            </a:r>
          </a:p>
          <a:p>
            <a:pPr marL="457200" indent="-173038" defTabSz="2743399">
              <a:buAutoNum type="arabicPeriod"/>
            </a:pPr>
            <a:r>
              <a:rPr lang="en-US" sz="1200" dirty="0"/>
              <a:t>If you have many refs, omit the title: Domingo J. </a:t>
            </a:r>
            <a:r>
              <a:rPr lang="en-US" sz="1200" dirty="0" err="1"/>
              <a:t>Crit</a:t>
            </a:r>
            <a:r>
              <a:rPr lang="en-US" sz="1200" dirty="0"/>
              <a:t> Rev Food Sci </a:t>
            </a:r>
            <a:r>
              <a:rPr lang="en-US" sz="1200" dirty="0" err="1"/>
              <a:t>Nutr</a:t>
            </a:r>
            <a:r>
              <a:rPr lang="en-US" sz="1200" dirty="0"/>
              <a:t>. 2011;51(1):29-37.</a:t>
            </a:r>
            <a:endParaRPr lang="en-US" sz="1200" b="1" dirty="0">
              <a:solidFill>
                <a:srgbClr val="1E3D7D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E21C9A4-91B8-49B2-8297-F9D08DEAE856}"/>
              </a:ext>
            </a:extLst>
          </p:cNvPr>
          <p:cNvSpPr txBox="1"/>
          <p:nvPr/>
        </p:nvSpPr>
        <p:spPr>
          <a:xfrm>
            <a:off x="1843691" y="9832329"/>
            <a:ext cx="14775341" cy="3616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50" dirty="0">
                <a:solidFill>
                  <a:schemeClr val="bg1"/>
                </a:solidFill>
              </a:rPr>
              <a:t>Insert Your Acknowledgements Here       |      You can also place references here  if there is not enough space above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688F13C2-5B35-40F6-9E9E-49D28615FC0B}"/>
              </a:ext>
            </a:extLst>
          </p:cNvPr>
          <p:cNvSpPr txBox="1"/>
          <p:nvPr/>
        </p:nvSpPr>
        <p:spPr>
          <a:xfrm>
            <a:off x="3578149" y="2655811"/>
            <a:ext cx="2399275" cy="261610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18pt - Header with background sample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D6413515-A46B-4041-856C-F5852E717B40}"/>
              </a:ext>
            </a:extLst>
          </p:cNvPr>
          <p:cNvSpPr txBox="1"/>
          <p:nvPr/>
        </p:nvSpPr>
        <p:spPr>
          <a:xfrm>
            <a:off x="7570691" y="2654249"/>
            <a:ext cx="2399274" cy="261610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10pt - No background heading sample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EF7A9666-6775-4A26-8F01-A359FED3C508}"/>
              </a:ext>
            </a:extLst>
          </p:cNvPr>
          <p:cNvSpPr txBox="1"/>
          <p:nvPr/>
        </p:nvSpPr>
        <p:spPr>
          <a:xfrm>
            <a:off x="12775527" y="2654249"/>
            <a:ext cx="2280899" cy="261610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20pt - Sentence case heading </a:t>
            </a:r>
            <a:r>
              <a:rPr lang="en-US" sz="1100" dirty="0" err="1">
                <a:solidFill>
                  <a:srgbClr val="FF0000"/>
                </a:solidFill>
              </a:rPr>
              <a:t>smaple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11DD94E7-380F-4CAD-8A7D-F472647720EF}"/>
              </a:ext>
            </a:extLst>
          </p:cNvPr>
          <p:cNvSpPr txBox="1"/>
          <p:nvPr/>
        </p:nvSpPr>
        <p:spPr>
          <a:xfrm>
            <a:off x="6176205" y="8551432"/>
            <a:ext cx="353943" cy="96436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vert270" wrap="none" rtlCol="0" anchor="ctr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Turn on Guides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8975459-3A94-4C37-A873-CE26CF620ECF}"/>
              </a:ext>
            </a:extLst>
          </p:cNvPr>
          <p:cNvSpPr txBox="1"/>
          <p:nvPr/>
        </p:nvSpPr>
        <p:spPr>
          <a:xfrm>
            <a:off x="13209194" y="7953558"/>
            <a:ext cx="3621504" cy="261610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References can have smaller font but must be clearly legible</a:t>
            </a:r>
          </a:p>
        </p:txBody>
      </p: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95A21512-FFBF-4F52-9270-2D6E3769F664}"/>
              </a:ext>
            </a:extLst>
          </p:cNvPr>
          <p:cNvGrpSpPr/>
          <p:nvPr/>
        </p:nvGrpSpPr>
        <p:grpSpPr>
          <a:xfrm>
            <a:off x="12236209" y="3539671"/>
            <a:ext cx="4972174" cy="3304581"/>
            <a:chOff x="18722067" y="6639808"/>
            <a:chExt cx="6649651" cy="4356769"/>
          </a:xfrm>
        </p:grpSpPr>
        <p:pic>
          <p:nvPicPr>
            <p:cNvPr id="122" name="Picture 121">
              <a:extLst>
                <a:ext uri="{FF2B5EF4-FFF2-40B4-BE49-F238E27FC236}">
                  <a16:creationId xmlns:a16="http://schemas.microsoft.com/office/drawing/2014/main" id="{8625F4B6-E014-4058-A357-2D32F14197B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722067" y="6639808"/>
              <a:ext cx="6649651" cy="4356769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8B0993CE-F7CC-4414-86D4-8AAAC9002D45}"/>
                </a:ext>
              </a:extLst>
            </p:cNvPr>
            <p:cNvSpPr txBox="1"/>
            <p:nvPr/>
          </p:nvSpPr>
          <p:spPr>
            <a:xfrm>
              <a:off x="21334186" y="7992110"/>
              <a:ext cx="1395966" cy="62926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Make use of </a:t>
              </a:r>
            </a:p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infographics</a:t>
              </a: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9B96D5D2-9E69-4DF2-8813-57301FB827F7}"/>
                </a:ext>
              </a:extLst>
            </p:cNvPr>
            <p:cNvSpPr txBox="1"/>
            <p:nvPr/>
          </p:nvSpPr>
          <p:spPr>
            <a:xfrm>
              <a:off x="20201322" y="6794299"/>
              <a:ext cx="1455249" cy="62926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Is this clearly </a:t>
              </a:r>
              <a:br>
                <a:rPr lang="en-US" sz="1200" dirty="0">
                  <a:solidFill>
                    <a:srgbClr val="02458D"/>
                  </a:solidFill>
                </a:rPr>
              </a:br>
              <a:r>
                <a:rPr lang="en-US" sz="1200" dirty="0">
                  <a:solidFill>
                    <a:srgbClr val="02458D"/>
                  </a:solidFill>
                </a:rPr>
                <a:t>legible?</a:t>
              </a: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FC856C6D-C106-4F0B-AA9A-C358D1FF1DE2}"/>
                </a:ext>
              </a:extLst>
            </p:cNvPr>
            <p:cNvSpPr txBox="1"/>
            <p:nvPr/>
          </p:nvSpPr>
          <p:spPr>
            <a:xfrm>
              <a:off x="22351328" y="6794078"/>
              <a:ext cx="1595000" cy="62926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Check clarify in</a:t>
              </a:r>
            </a:p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display mode</a:t>
              </a: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511567F9-5FBE-487B-8848-C958458022DF}"/>
                </a:ext>
              </a:extLst>
            </p:cNvPr>
            <p:cNvSpPr txBox="1"/>
            <p:nvPr/>
          </p:nvSpPr>
          <p:spPr>
            <a:xfrm>
              <a:off x="20030156" y="9186624"/>
              <a:ext cx="1784942" cy="62926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Were do I find a</a:t>
              </a:r>
            </a:p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graphics sample?</a:t>
              </a:r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C1A01ACB-7079-42CF-9AC7-D146D64FC633}"/>
                </a:ext>
              </a:extLst>
            </p:cNvPr>
            <p:cNvSpPr txBox="1"/>
            <p:nvPr/>
          </p:nvSpPr>
          <p:spPr>
            <a:xfrm>
              <a:off x="22187738" y="9184977"/>
              <a:ext cx="2049077" cy="62926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pexels.com for one, </a:t>
              </a:r>
            </a:p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unsplash.com, etc.</a:t>
              </a:r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9D3FDDB1-86CD-415E-A0EB-5FA7C1371FE1}"/>
                </a:ext>
              </a:extLst>
            </p:cNvPr>
            <p:cNvSpPr txBox="1"/>
            <p:nvPr/>
          </p:nvSpPr>
          <p:spPr>
            <a:xfrm>
              <a:off x="19015362" y="7984150"/>
              <a:ext cx="1521806" cy="62926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Too much text</a:t>
              </a:r>
            </a:p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in bullets?</a:t>
              </a:r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7A092D76-23AB-4C9C-8418-14B764E954E8}"/>
                </a:ext>
              </a:extLst>
            </p:cNvPr>
            <p:cNvSpPr txBox="1"/>
            <p:nvPr/>
          </p:nvSpPr>
          <p:spPr>
            <a:xfrm>
              <a:off x="23449217" y="7984862"/>
              <a:ext cx="1688925" cy="62926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Picture worth a</a:t>
              </a:r>
            </a:p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thousand words</a:t>
              </a:r>
            </a:p>
          </p:txBody>
        </p:sp>
      </p:grpSp>
      <p:graphicFrame>
        <p:nvGraphicFramePr>
          <p:cNvPr id="137" name="Table 136">
            <a:extLst>
              <a:ext uri="{FF2B5EF4-FFF2-40B4-BE49-F238E27FC236}">
                <a16:creationId xmlns:a16="http://schemas.microsoft.com/office/drawing/2014/main" id="{DAD77FC9-1385-4805-BF87-3819A556AD21}"/>
              </a:ext>
            </a:extLst>
          </p:cNvPr>
          <p:cNvGraphicFramePr>
            <a:graphicFrameLocks noGrp="1"/>
          </p:cNvGraphicFramePr>
          <p:nvPr/>
        </p:nvGraphicFramePr>
        <p:xfrm>
          <a:off x="6747744" y="8215168"/>
          <a:ext cx="4089569" cy="1397503"/>
        </p:xfrm>
        <a:graphic>
          <a:graphicData uri="http://schemas.openxmlformats.org/drawingml/2006/table">
            <a:tbl>
              <a:tblPr/>
              <a:tblGrid>
                <a:gridCol w="1411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8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8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6227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Table 1. Title of Table (14 </a:t>
                      </a:r>
                      <a:r>
                        <a:rPr lang="en-US" sz="1400" b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pt</a:t>
                      </a:r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font, center vertically)</a:t>
                      </a:r>
                    </a:p>
                  </a:txBody>
                  <a:tcPr marL="107043" marR="107043" marT="53522" marB="53522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B69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893">
                <a:tc>
                  <a:txBody>
                    <a:bodyPr/>
                    <a:lstStyle/>
                    <a:p>
                      <a:pPr marL="0" marR="0" indent="0" algn="ctr" defTabSz="33439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801" marR="33801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33439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HEADING</a:t>
                      </a:r>
                    </a:p>
                  </a:txBody>
                  <a:tcPr marL="35992" marR="35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33439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HEADING</a:t>
                      </a:r>
                    </a:p>
                  </a:txBody>
                  <a:tcPr marL="35992" marR="35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603">
                <a:tc>
                  <a:txBody>
                    <a:bodyPr/>
                    <a:lstStyle/>
                    <a:p>
                      <a:pPr marL="0" marR="0" indent="0" algn="ctr" defTabSz="33439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Heading</a:t>
                      </a:r>
                    </a:p>
                  </a:txBody>
                  <a:tcPr marL="35992" marR="35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data</a:t>
                      </a:r>
                    </a:p>
                  </a:txBody>
                  <a:tcPr marL="35992" marR="35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data</a:t>
                      </a:r>
                    </a:p>
                  </a:txBody>
                  <a:tcPr marL="35992" marR="35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603">
                <a:tc>
                  <a:txBody>
                    <a:bodyPr/>
                    <a:lstStyle/>
                    <a:p>
                      <a:pPr marL="0" marR="0" lvl="0" indent="0" algn="ctr" defTabSz="33439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Heading</a:t>
                      </a:r>
                    </a:p>
                  </a:txBody>
                  <a:tcPr marL="35992" marR="35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data</a:t>
                      </a:r>
                    </a:p>
                  </a:txBody>
                  <a:tcPr marL="35992" marR="35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data</a:t>
                      </a:r>
                    </a:p>
                  </a:txBody>
                  <a:tcPr marL="35992" marR="35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8" name="Rectangle 137">
            <a:extLst>
              <a:ext uri="{FF2B5EF4-FFF2-40B4-BE49-F238E27FC236}">
                <a16:creationId xmlns:a16="http://schemas.microsoft.com/office/drawing/2014/main" id="{6A192469-5B8D-44A9-9960-9DAD02B8550D}"/>
              </a:ext>
            </a:extLst>
          </p:cNvPr>
          <p:cNvSpPr/>
          <p:nvPr/>
        </p:nvSpPr>
        <p:spPr>
          <a:xfrm>
            <a:off x="6076680" y="7560470"/>
            <a:ext cx="49464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268288"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Tables: Use as large, sans-serif font as possible. Check clarify in display mode. 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2640CF3D-3128-4CDF-986C-9E2FB9897ECA}"/>
              </a:ext>
            </a:extLst>
          </p:cNvPr>
          <p:cNvSpPr/>
          <p:nvPr/>
        </p:nvSpPr>
        <p:spPr>
          <a:xfrm>
            <a:off x="6072504" y="6493031"/>
            <a:ext cx="46893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268288"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prstClr val="black"/>
                </a:solidFill>
              </a:rPr>
              <a:t>Examples</a:t>
            </a:r>
            <a:r>
              <a:rPr lang="en-US" sz="1600" dirty="0">
                <a:solidFill>
                  <a:prstClr val="black"/>
                </a:solidFill>
              </a:rPr>
              <a:t> of sites offering </a:t>
            </a:r>
            <a:r>
              <a:rPr lang="en-US" sz="1600" b="1" u="sng" dirty="0">
                <a:solidFill>
                  <a:prstClr val="black"/>
                </a:solidFill>
              </a:rPr>
              <a:t>free</a:t>
            </a:r>
            <a:r>
              <a:rPr lang="en-US" sz="1600" b="1" dirty="0">
                <a:solidFill>
                  <a:prstClr val="black"/>
                </a:solidFill>
              </a:rPr>
              <a:t> images</a:t>
            </a:r>
            <a:r>
              <a:rPr lang="en-US" sz="1600" dirty="0">
                <a:solidFill>
                  <a:prstClr val="black"/>
                </a:solidFill>
              </a:rPr>
              <a:t>: </a:t>
            </a:r>
          </a:p>
          <a:p>
            <a:pPr marL="571500" lvl="1" indent="-211336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prstClr val="black"/>
                </a:solidFill>
              </a:rPr>
              <a:t>https://unsplash.com/</a:t>
            </a:r>
          </a:p>
          <a:p>
            <a:pPr marL="571500" lvl="1" indent="-211336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prstClr val="black"/>
                </a:solidFill>
              </a:rPr>
              <a:t>https://www.cleanpng.com/</a:t>
            </a:r>
          </a:p>
          <a:p>
            <a:pPr marL="571500" lvl="1" indent="-211336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prstClr val="black"/>
                </a:solidFill>
              </a:rPr>
              <a:t>https://www.pexels.com/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E896B96-0DD6-41E0-BD42-6BCA1E1D4CBA}"/>
              </a:ext>
            </a:extLst>
          </p:cNvPr>
          <p:cNvSpPr txBox="1"/>
          <p:nvPr/>
        </p:nvSpPr>
        <p:spPr>
          <a:xfrm>
            <a:off x="12775527" y="1944572"/>
            <a:ext cx="3412834" cy="261610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This background can be any color to match your images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1831AD-C020-4356-8BE0-F11B164C958A}"/>
              </a:ext>
            </a:extLst>
          </p:cNvPr>
          <p:cNvSpPr txBox="1"/>
          <p:nvPr/>
        </p:nvSpPr>
        <p:spPr>
          <a:xfrm>
            <a:off x="-2992582" y="11826145"/>
            <a:ext cx="831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4B5597A-8113-4C7C-AE60-14A0820F7444}"/>
              </a:ext>
            </a:extLst>
          </p:cNvPr>
          <p:cNvSpPr txBox="1"/>
          <p:nvPr/>
        </p:nvSpPr>
        <p:spPr>
          <a:xfrm>
            <a:off x="-2885152" y="63305"/>
            <a:ext cx="2688663" cy="32778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Clr>
                <a:srgbClr val="02458D"/>
              </a:buClr>
            </a:pPr>
            <a:r>
              <a:rPr lang="en-US" sz="1600" b="1" dirty="0">
                <a:solidFill>
                  <a:srgbClr val="FF0000"/>
                </a:solidFill>
              </a:rPr>
              <a:t>PLEASE NOTE:</a:t>
            </a:r>
          </a:p>
          <a:p>
            <a:pPr marL="173038" indent="-17303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This is the CNR/College of Nursing instructional </a:t>
            </a:r>
            <a:r>
              <a:rPr lang="en-US" sz="1600" b="1" dirty="0">
                <a:solidFill>
                  <a:srgbClr val="FF0000"/>
                </a:solidFill>
              </a:rPr>
              <a:t>VIRTUAL</a:t>
            </a:r>
            <a:r>
              <a:rPr lang="en-US" sz="1600" dirty="0"/>
              <a:t> poster template. </a:t>
            </a:r>
            <a:r>
              <a:rPr lang="en-US" sz="1600" b="1" dirty="0">
                <a:solidFill>
                  <a:srgbClr val="FF0000"/>
                </a:solidFill>
              </a:rPr>
              <a:t>NOT intended for printing.</a:t>
            </a:r>
          </a:p>
          <a:p>
            <a:pPr marL="173038" indent="-17303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Feel free to use your own design while keeping the top banner the same.</a:t>
            </a:r>
          </a:p>
          <a:p>
            <a:pPr marL="173038" indent="-17303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Included are 3 logo variations in case you need to include the logo of another institution.</a:t>
            </a:r>
          </a:p>
        </p:txBody>
      </p:sp>
    </p:spTree>
    <p:extLst>
      <p:ext uri="{BB962C8B-B14F-4D97-AF65-F5344CB8AC3E}">
        <p14:creationId xmlns:p14="http://schemas.microsoft.com/office/powerpoint/2010/main" val="478898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F062D4B4-5013-4D3D-AFA4-F792EC8B2F61}"/>
              </a:ext>
            </a:extLst>
          </p:cNvPr>
          <p:cNvSpPr txBox="1"/>
          <p:nvPr/>
        </p:nvSpPr>
        <p:spPr>
          <a:xfrm>
            <a:off x="9150551" y="4635171"/>
            <a:ext cx="184731" cy="2051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733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090E9A-1EC9-48B2-84D8-07A05174615A}"/>
              </a:ext>
            </a:extLst>
          </p:cNvPr>
          <p:cNvSpPr txBox="1"/>
          <p:nvPr/>
        </p:nvSpPr>
        <p:spPr>
          <a:xfrm>
            <a:off x="5772975" y="1496167"/>
            <a:ext cx="7276071" cy="17953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>
              <a:lnSpc>
                <a:spcPts val="1438"/>
              </a:lnSpc>
            </a:pPr>
            <a:r>
              <a:rPr lang="en-US" sz="150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5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Penn State College of Nursing;  </a:t>
            </a:r>
            <a:r>
              <a:rPr lang="en-US" sz="150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5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Pennsylvania State University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625322-24B4-4842-B292-3FFA82170311}"/>
              </a:ext>
            </a:extLst>
          </p:cNvPr>
          <p:cNvSpPr txBox="1"/>
          <p:nvPr/>
        </p:nvSpPr>
        <p:spPr>
          <a:xfrm>
            <a:off x="7634317" y="1138964"/>
            <a:ext cx="3550652" cy="25648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17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FirstAuthor</a:t>
            </a:r>
            <a:r>
              <a:rPr lang="en-US" sz="1750" baseline="30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7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B. SecondAuthor</a:t>
            </a:r>
            <a:r>
              <a:rPr lang="en-US" sz="1750" baseline="30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7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3A1A33-9069-4477-A314-B4BCFD2F1777}"/>
              </a:ext>
            </a:extLst>
          </p:cNvPr>
          <p:cNvSpPr txBox="1"/>
          <p:nvPr/>
        </p:nvSpPr>
        <p:spPr>
          <a:xfrm>
            <a:off x="3516699" y="290931"/>
            <a:ext cx="11788399" cy="7269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2938"/>
              </a:lnSpc>
            </a:pPr>
            <a:r>
              <a:rPr lang="en-US" sz="2250" dirty="0">
                <a:solidFill>
                  <a:srgbClr val="FFC000"/>
                </a:solidFill>
                <a:latin typeface="Arial Black" panose="020B0A04020102020204" pitchFamily="34" charset="0"/>
              </a:rPr>
              <a:t>1920 x 1080 px Poster Setup:  for Virtual Presentations</a:t>
            </a:r>
            <a:br>
              <a:rPr lang="en-US" sz="2250" dirty="0">
                <a:solidFill>
                  <a:srgbClr val="FFC000"/>
                </a:solidFill>
                <a:latin typeface="Arial Black" panose="020B0A04020102020204" pitchFamily="34" charset="0"/>
              </a:rPr>
            </a:br>
            <a:r>
              <a:rPr lang="en-US" sz="2250" dirty="0">
                <a:solidFill>
                  <a:schemeClr val="bg1"/>
                </a:solidFill>
                <a:latin typeface="Arial Black" panose="020B0A04020102020204" pitchFamily="34" charset="0"/>
              </a:rPr>
              <a:t>Title can continue on second line</a:t>
            </a:r>
            <a:endParaRPr lang="en-US" sz="25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D95460-4475-4537-9DD7-82FE520B5CDE}"/>
              </a:ext>
            </a:extLst>
          </p:cNvPr>
          <p:cNvSpPr/>
          <p:nvPr/>
        </p:nvSpPr>
        <p:spPr>
          <a:xfrm>
            <a:off x="0" y="1837271"/>
            <a:ext cx="18288000" cy="507175"/>
          </a:xfrm>
          <a:prstGeom prst="rect">
            <a:avLst/>
          </a:prstGeom>
          <a:solidFill>
            <a:srgbClr val="33B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3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788A99-0905-4010-80DF-3560E8A4065C}"/>
              </a:ext>
            </a:extLst>
          </p:cNvPr>
          <p:cNvSpPr txBox="1"/>
          <p:nvPr/>
        </p:nvSpPr>
        <p:spPr>
          <a:xfrm>
            <a:off x="5257483" y="1857657"/>
            <a:ext cx="9391001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Summary sentence of your poster goes here</a:t>
            </a:r>
            <a:endParaRPr lang="en-US" sz="2250" dirty="0">
              <a:solidFill>
                <a:srgbClr val="FFC71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9419490-0171-4A93-BC17-29F69AF20891}"/>
              </a:ext>
            </a:extLst>
          </p:cNvPr>
          <p:cNvGrpSpPr/>
          <p:nvPr/>
        </p:nvGrpSpPr>
        <p:grpSpPr>
          <a:xfrm>
            <a:off x="480055" y="2563216"/>
            <a:ext cx="3049918" cy="388824"/>
            <a:chOff x="480964" y="2563216"/>
            <a:chExt cx="3049918" cy="388824"/>
          </a:xfrm>
        </p:grpSpPr>
        <p:sp>
          <p:nvSpPr>
            <p:cNvPr id="81" name="Rectangle: Rounded Corners 80">
              <a:extLst>
                <a:ext uri="{FF2B5EF4-FFF2-40B4-BE49-F238E27FC236}">
                  <a16:creationId xmlns:a16="http://schemas.microsoft.com/office/drawing/2014/main" id="{B5625D01-3E6C-4D80-9A89-66BA26D8ED13}"/>
                </a:ext>
              </a:extLst>
            </p:cNvPr>
            <p:cNvSpPr/>
            <p:nvPr/>
          </p:nvSpPr>
          <p:spPr>
            <a:xfrm>
              <a:off x="480964" y="2563216"/>
              <a:ext cx="3049918" cy="388824"/>
            </a:xfrm>
            <a:prstGeom prst="roundRect">
              <a:avLst/>
            </a:prstGeom>
            <a:solidFill>
              <a:srgbClr val="0245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33"/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id="{814DC0C9-5F59-4083-BBFF-E80E286089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43916" y="2581680"/>
              <a:ext cx="239927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defTabSz="2743399">
                <a:spcBef>
                  <a:spcPct val="50000"/>
                </a:spcBef>
              </a:pPr>
              <a:r>
                <a:rPr lang="en-US" b="1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INTRODUCTION</a:t>
              </a:r>
            </a:p>
          </p:txBody>
        </p:sp>
      </p:grpSp>
      <p:sp>
        <p:nvSpPr>
          <p:cNvPr id="13" name="Text Box 10">
            <a:extLst>
              <a:ext uri="{FF2B5EF4-FFF2-40B4-BE49-F238E27FC236}">
                <a16:creationId xmlns:a16="http://schemas.microsoft.com/office/drawing/2014/main" id="{5F294E38-3A3F-4F1D-8C58-E7EE18CDD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7829" y="2586555"/>
            <a:ext cx="26627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2743399">
              <a:spcBef>
                <a:spcPct val="50000"/>
              </a:spcBef>
            </a:pPr>
            <a:r>
              <a:rPr lang="en-US" sz="2000" b="1" dirty="0">
                <a:solidFill>
                  <a:srgbClr val="1E3D7D"/>
                </a:solidFill>
                <a:latin typeface="Arial Black" panose="020B0A04020102020204" pitchFamily="34" charset="0"/>
              </a:rPr>
              <a:t>METHODS</a:t>
            </a:r>
          </a:p>
        </p:txBody>
      </p:sp>
      <p:sp>
        <p:nvSpPr>
          <p:cNvPr id="14" name="Text Box 10">
            <a:extLst>
              <a:ext uri="{FF2B5EF4-FFF2-40B4-BE49-F238E27FC236}">
                <a16:creationId xmlns:a16="http://schemas.microsoft.com/office/drawing/2014/main" id="{944FCAF3-88A6-4E7C-A221-CEB54921D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52917" y="2582588"/>
            <a:ext cx="26627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2743399">
              <a:spcBef>
                <a:spcPct val="50000"/>
              </a:spcBef>
            </a:pPr>
            <a:r>
              <a:rPr lang="en-US" sz="2000" b="1" dirty="0">
                <a:solidFill>
                  <a:srgbClr val="1E3D7D"/>
                </a:solidFill>
                <a:latin typeface="Arial Black" panose="020B0A04020102020204" pitchFamily="34" charset="0"/>
              </a:rPr>
              <a:t>Results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62F39D5-CAFA-4439-B00D-DFA19E1C4F32}"/>
              </a:ext>
            </a:extLst>
          </p:cNvPr>
          <p:cNvSpPr txBox="1"/>
          <p:nvPr/>
        </p:nvSpPr>
        <p:spPr>
          <a:xfrm>
            <a:off x="568141" y="3065842"/>
            <a:ext cx="4689342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26828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Virtual Poster Size: 1920 x 1080 pixels (20inx21.25in) for </a:t>
            </a:r>
            <a:r>
              <a:rPr lang="en-US" sz="1600" u="sng" dirty="0"/>
              <a:t>online viewing</a:t>
            </a:r>
            <a:r>
              <a:rPr lang="en-US" sz="1600" dirty="0"/>
              <a:t>. </a:t>
            </a:r>
          </a:p>
          <a:p>
            <a:pPr marL="342900" indent="-268288"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Font sizes used in this template: </a:t>
            </a:r>
          </a:p>
          <a:p>
            <a:pPr marL="747713" lvl="1" indent="-217488">
              <a:buFont typeface="Courier New" panose="02070309020205020404" pitchFamily="49" charset="0"/>
              <a:buChar char="o"/>
            </a:pPr>
            <a:r>
              <a:rPr lang="en-US" sz="1600" dirty="0"/>
              <a:t>headings: 18pt</a:t>
            </a:r>
          </a:p>
          <a:p>
            <a:pPr marL="747713" lvl="1" indent="-217488">
              <a:buFont typeface="Courier New" panose="02070309020205020404" pitchFamily="49" charset="0"/>
              <a:buChar char="o"/>
            </a:pPr>
            <a:r>
              <a:rPr lang="en-US" sz="1600" dirty="0"/>
              <a:t>text box fonts: 16pt </a:t>
            </a:r>
          </a:p>
          <a:p>
            <a:pPr marL="747713" lvl="1" indent="-217488">
              <a:buFont typeface="Courier New" panose="02070309020205020404" pitchFamily="49" charset="0"/>
              <a:buChar char="o"/>
            </a:pPr>
            <a:r>
              <a:rPr lang="en-US" sz="1600" dirty="0"/>
              <a:t>table fonts: 14pt </a:t>
            </a:r>
          </a:p>
          <a:p>
            <a:pPr marL="747713" lvl="1" indent="-217488">
              <a:buFont typeface="Courier New" panose="02070309020205020404" pitchFamily="49" charset="0"/>
              <a:buChar char="o"/>
            </a:pPr>
            <a:r>
              <a:rPr lang="en-US" sz="1600" dirty="0"/>
              <a:t>figure fonts: 12pt </a:t>
            </a:r>
          </a:p>
          <a:p>
            <a:pPr marL="747713" lvl="1" indent="-217488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600" dirty="0"/>
              <a:t>reference list fonts: 12pt</a:t>
            </a:r>
          </a:p>
          <a:p>
            <a:pPr marL="342900" indent="-26828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Consistency: Font type and size in all text boxes should be the same. You can use smaller font in tables and references but not smaller than 14 pt. </a:t>
            </a:r>
          </a:p>
          <a:p>
            <a:pPr marL="342900" indent="-268288">
              <a:spcAft>
                <a:spcPts val="750"/>
              </a:spcAft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Reducing verbiage: Instead of making the font smaller in text boxes to fit more text, think of ways to distill the essence of what you want to convey with less text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6433852-EBF0-465B-8C46-7DB94A7E8B5B}"/>
              </a:ext>
            </a:extLst>
          </p:cNvPr>
          <p:cNvGrpSpPr/>
          <p:nvPr/>
        </p:nvGrpSpPr>
        <p:grpSpPr>
          <a:xfrm>
            <a:off x="480055" y="7219820"/>
            <a:ext cx="3067251" cy="388824"/>
            <a:chOff x="480055" y="7577283"/>
            <a:chExt cx="3067251" cy="388824"/>
          </a:xfrm>
        </p:grpSpPr>
        <p:sp>
          <p:nvSpPr>
            <p:cNvPr id="85" name="Rectangle: Rounded Corners 84">
              <a:extLst>
                <a:ext uri="{FF2B5EF4-FFF2-40B4-BE49-F238E27FC236}">
                  <a16:creationId xmlns:a16="http://schemas.microsoft.com/office/drawing/2014/main" id="{AE401BCC-CF5E-49AD-A175-71A3B723A6C5}"/>
                </a:ext>
              </a:extLst>
            </p:cNvPr>
            <p:cNvSpPr/>
            <p:nvPr/>
          </p:nvSpPr>
          <p:spPr>
            <a:xfrm>
              <a:off x="480055" y="7577283"/>
              <a:ext cx="3049918" cy="388824"/>
            </a:xfrm>
            <a:prstGeom prst="roundRect">
              <a:avLst/>
            </a:prstGeom>
            <a:solidFill>
              <a:srgbClr val="0245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33"/>
            </a:p>
          </p:txBody>
        </p:sp>
        <p:sp>
          <p:nvSpPr>
            <p:cNvPr id="18" name="Text Box 10">
              <a:extLst>
                <a:ext uri="{FF2B5EF4-FFF2-40B4-BE49-F238E27FC236}">
                  <a16:creationId xmlns:a16="http://schemas.microsoft.com/office/drawing/2014/main" id="{41E7BB8B-6B06-4E39-B53E-A654782FB2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7388" y="7590662"/>
              <a:ext cx="30499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defTabSz="2743399">
                <a:spcBef>
                  <a:spcPct val="50000"/>
                </a:spcBef>
              </a:pPr>
              <a:r>
                <a:rPr lang="en-US" b="1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ADDITIONAL HEADING</a:t>
              </a: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EE361CFC-08A8-4FAC-975F-E4ED828B099C}"/>
              </a:ext>
            </a:extLst>
          </p:cNvPr>
          <p:cNvSpPr/>
          <p:nvPr/>
        </p:nvSpPr>
        <p:spPr>
          <a:xfrm>
            <a:off x="568141" y="7759796"/>
            <a:ext cx="4946492" cy="1672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280988">
              <a:spcAft>
                <a:spcPts val="750"/>
              </a:spcAft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Apart from the main headings, Introduction, Methods, Results, Conclusions, you may need to include another heading.</a:t>
            </a:r>
          </a:p>
          <a:p>
            <a:pPr marL="342900" indent="-280988">
              <a:spcAft>
                <a:spcPts val="750"/>
              </a:spcAft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If you do not need an additional heading, you can add a picture to use up white space, or expand the content of the previous text box.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AFA843E-2FBE-4369-ADD3-A64CE2FEFB1C}"/>
              </a:ext>
            </a:extLst>
          </p:cNvPr>
          <p:cNvSpPr txBox="1"/>
          <p:nvPr/>
        </p:nvSpPr>
        <p:spPr>
          <a:xfrm>
            <a:off x="6063661" y="3047482"/>
            <a:ext cx="4972174" cy="1672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268288">
              <a:spcAft>
                <a:spcPts val="750"/>
              </a:spcAft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Guides: use guides to align all text boxes and images vertically and horizontally. To turn on guides, click “View” and check “Guides”. </a:t>
            </a:r>
          </a:p>
          <a:p>
            <a:pPr marL="342900" indent="-268288">
              <a:spcAft>
                <a:spcPts val="750"/>
              </a:spcAft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Resizing Images proportionally: hold down “Shift” key while dragging corner handle. Avoid dragging width and height handles separately. </a:t>
            </a:r>
          </a:p>
        </p:txBody>
      </p: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64CBD0BC-A135-4EFD-A8B3-972B4CDE9D0D}"/>
              </a:ext>
            </a:extLst>
          </p:cNvPr>
          <p:cNvGrpSpPr/>
          <p:nvPr/>
        </p:nvGrpSpPr>
        <p:grpSpPr>
          <a:xfrm>
            <a:off x="6781756" y="4790909"/>
            <a:ext cx="2811908" cy="1587997"/>
            <a:chOff x="11221978" y="8801821"/>
            <a:chExt cx="4499052" cy="2540795"/>
          </a:xfrm>
        </p:grpSpPr>
        <p:pic>
          <p:nvPicPr>
            <p:cNvPr id="140" name="Picture 139">
              <a:extLst>
                <a:ext uri="{FF2B5EF4-FFF2-40B4-BE49-F238E27FC236}">
                  <a16:creationId xmlns:a16="http://schemas.microsoft.com/office/drawing/2014/main" id="{DE21CA61-3C1F-48D0-9354-C889779C6A1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220"/>
            <a:stretch/>
          </p:blipFill>
          <p:spPr>
            <a:xfrm>
              <a:off x="11556084" y="8801821"/>
              <a:ext cx="4164946" cy="2540795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74733CE-09C6-4D37-BBC8-8BCEF9B826AE}"/>
                </a:ext>
              </a:extLst>
            </p:cNvPr>
            <p:cNvSpPr/>
            <p:nvPr/>
          </p:nvSpPr>
          <p:spPr>
            <a:xfrm>
              <a:off x="11221978" y="8919993"/>
              <a:ext cx="4085757" cy="1985040"/>
            </a:xfrm>
            <a:prstGeom prst="rect">
              <a:avLst/>
            </a:prstGeom>
            <a:solidFill>
              <a:srgbClr val="FFFF00">
                <a:alpha val="81000"/>
              </a:srgbClr>
            </a:solidFill>
            <a:ln>
              <a:solidFill>
                <a:srgbClr val="FF0000">
                  <a:alpha val="79000"/>
                </a:srgb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perspectiveHeroicExtremeLeftFacing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33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6AC8DD9-2BCC-46C6-BE83-E73B6CACCBC4}"/>
                </a:ext>
              </a:extLst>
            </p:cNvPr>
            <p:cNvSpPr txBox="1"/>
            <p:nvPr/>
          </p:nvSpPr>
          <p:spPr>
            <a:xfrm>
              <a:off x="11718458" y="9221744"/>
              <a:ext cx="3455510" cy="123110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Use high </a:t>
              </a:r>
              <a:r>
                <a:rPr lang="en-US" sz="1100" b="1" dirty="0"/>
                <a:t>RESOLUTION, </a:t>
              </a:r>
              <a:r>
                <a:rPr lang="en-US" sz="1100" b="1" u="sng" dirty="0"/>
                <a:t>copyright </a:t>
              </a:r>
              <a:br>
                <a:rPr lang="en-US" sz="1100" b="1" u="sng" dirty="0"/>
              </a:br>
              <a:r>
                <a:rPr lang="en-US" sz="1100" b="1" u="sng" dirty="0"/>
                <a:t>free </a:t>
              </a:r>
              <a:r>
                <a:rPr lang="en-US" sz="1100" b="1" dirty="0"/>
                <a:t>IMAGES: </a:t>
              </a:r>
              <a:r>
                <a:rPr lang="en-US" sz="1100" dirty="0">
                  <a:solidFill>
                    <a:srgbClr val="FF0000"/>
                  </a:solidFill>
                </a:rPr>
                <a:t>low resolution images will look </a:t>
              </a:r>
              <a:r>
                <a:rPr lang="en-US" sz="1100" b="1" dirty="0">
                  <a:solidFill>
                    <a:srgbClr val="FF0000"/>
                  </a:solidFill>
                </a:rPr>
                <a:t>FUZZY</a:t>
              </a:r>
              <a:r>
                <a:rPr lang="en-US" sz="1100" dirty="0"/>
                <a:t>.</a:t>
              </a:r>
              <a:br>
                <a:rPr lang="en-US" sz="1100" dirty="0"/>
              </a:br>
              <a:r>
                <a:rPr lang="en-US" sz="1100" dirty="0"/>
                <a:t> Check for clarity </a:t>
              </a:r>
              <a:r>
                <a:rPr lang="en-US" sz="1100" dirty="0">
                  <a:solidFill>
                    <a:srgbClr val="FF0000"/>
                  </a:solidFill>
                </a:rPr>
                <a:t>In display mode.</a:t>
              </a: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AE49E682-D450-4B72-BA84-74809EB7B9E5}"/>
              </a:ext>
            </a:extLst>
          </p:cNvPr>
          <p:cNvSpPr txBox="1"/>
          <p:nvPr/>
        </p:nvSpPr>
        <p:spPr>
          <a:xfrm>
            <a:off x="11749050" y="3057237"/>
            <a:ext cx="63514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836">
              <a:spcAft>
                <a:spcPts val="750"/>
              </a:spcAft>
            </a:pPr>
            <a:r>
              <a:rPr lang="en-US" sz="1500" dirty="0"/>
              <a:t>Break up the bullets with infographics, icons, tables, diagrams or pictures: </a:t>
            </a:r>
          </a:p>
        </p:txBody>
      </p:sp>
      <p:sp>
        <p:nvSpPr>
          <p:cNvPr id="31" name="Text Box 10">
            <a:extLst>
              <a:ext uri="{FF2B5EF4-FFF2-40B4-BE49-F238E27FC236}">
                <a16:creationId xmlns:a16="http://schemas.microsoft.com/office/drawing/2014/main" id="{798CFD80-9086-4240-A2A1-8B1B706694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63259" y="6723100"/>
            <a:ext cx="26627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2743399">
              <a:spcBef>
                <a:spcPct val="50000"/>
              </a:spcBef>
            </a:pPr>
            <a:r>
              <a:rPr lang="en-US" b="1" dirty="0">
                <a:solidFill>
                  <a:srgbClr val="1E3D7D"/>
                </a:solidFill>
                <a:latin typeface="Arial Black" panose="020B0A04020102020204" pitchFamily="34" charset="0"/>
              </a:rPr>
              <a:t>Conclusions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7280051-7083-4D12-B050-71686DD27EAD}"/>
              </a:ext>
            </a:extLst>
          </p:cNvPr>
          <p:cNvSpPr txBox="1"/>
          <p:nvPr/>
        </p:nvSpPr>
        <p:spPr>
          <a:xfrm>
            <a:off x="11700603" y="7008933"/>
            <a:ext cx="59194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8281">
              <a:spcAft>
                <a:spcPts val="750"/>
              </a:spcAft>
            </a:pPr>
            <a:r>
              <a:rPr lang="en-US" sz="1500" dirty="0"/>
              <a:t>This layout is aimed at helping you determine the amount of text that will fit into a VIRTUAL 1920 x 1080 pixel poster while leaving enough white space and using font size comfortable enough to read in display mode. </a:t>
            </a:r>
            <a:endParaRPr lang="en-US" sz="1500" b="1" dirty="0">
              <a:solidFill>
                <a:srgbClr val="FF0000"/>
              </a:solidFill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CE659A50-E078-4AAB-AEC5-8CD07B397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35380" y="8088639"/>
            <a:ext cx="6373219" cy="1515800"/>
          </a:xfrm>
          <a:prstGeom prst="rect">
            <a:avLst/>
          </a:prstGeom>
          <a:noFill/>
          <a:ln w="6350">
            <a:solidFill>
              <a:srgbClr val="02458D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2743399"/>
            <a:r>
              <a:rPr lang="en-US" dirty="0">
                <a:solidFill>
                  <a:srgbClr val="1E3D7D"/>
                </a:solidFill>
                <a:latin typeface="Arial Black" panose="020B0A04020102020204" pitchFamily="34" charset="0"/>
              </a:rPr>
              <a:t>References</a:t>
            </a:r>
            <a:r>
              <a:rPr lang="en-US" sz="1400" dirty="0">
                <a:solidFill>
                  <a:srgbClr val="1E3D7D"/>
                </a:solidFill>
                <a:latin typeface="Arial Black" panose="020B0A04020102020204" pitchFamily="34" charset="0"/>
              </a:rPr>
              <a:t> </a:t>
            </a:r>
          </a:p>
          <a:p>
            <a:pPr marL="457200" indent="-173038" defTabSz="2743399">
              <a:spcAft>
                <a:spcPts val="250"/>
              </a:spcAft>
              <a:buAutoNum type="arabicPeriod"/>
            </a:pPr>
            <a:r>
              <a:rPr lang="en-US" sz="1200" dirty="0"/>
              <a:t>References should use the AMA style, meaning abbreviated journal names and no commas to conserve space. </a:t>
            </a:r>
          </a:p>
          <a:p>
            <a:pPr marL="457200" indent="-173038" defTabSz="2743399">
              <a:buAutoNum type="arabicPeriod"/>
            </a:pPr>
            <a:r>
              <a:rPr lang="en-US" sz="1200" u="sng" dirty="0"/>
              <a:t>Sample reference</a:t>
            </a:r>
            <a:r>
              <a:rPr lang="en-US" sz="1200" dirty="0"/>
              <a:t>: Domingo J. Influence of cooking processes on the concentrations of toxic metals and various organic environmental pollutants in food: A review of the published literature. </a:t>
            </a:r>
            <a:r>
              <a:rPr lang="en-US" sz="1200" dirty="0" err="1"/>
              <a:t>Crit</a:t>
            </a:r>
            <a:r>
              <a:rPr lang="en-US" sz="1200" dirty="0"/>
              <a:t> Rev Food </a:t>
            </a:r>
            <a:r>
              <a:rPr lang="en-US" sz="1200" dirty="0" err="1"/>
              <a:t>Sci</a:t>
            </a:r>
            <a:r>
              <a:rPr lang="en-US" sz="1200" dirty="0"/>
              <a:t> </a:t>
            </a:r>
            <a:r>
              <a:rPr lang="en-US" sz="1200" dirty="0" err="1"/>
              <a:t>Nutr</a:t>
            </a:r>
            <a:r>
              <a:rPr lang="en-US" sz="1200" dirty="0"/>
              <a:t>. 2011;51(1):29-37. </a:t>
            </a:r>
          </a:p>
          <a:p>
            <a:pPr marL="457200" indent="-173038" defTabSz="2743399">
              <a:buAutoNum type="arabicPeriod"/>
            </a:pPr>
            <a:r>
              <a:rPr lang="en-US" sz="1200" dirty="0"/>
              <a:t>If you have many refs, omit the title: Domingo J. </a:t>
            </a:r>
            <a:r>
              <a:rPr lang="en-US" sz="1200" dirty="0" err="1"/>
              <a:t>Crit</a:t>
            </a:r>
            <a:r>
              <a:rPr lang="en-US" sz="1200" dirty="0"/>
              <a:t> Rev Food Sci </a:t>
            </a:r>
            <a:r>
              <a:rPr lang="en-US" sz="1200" dirty="0" err="1"/>
              <a:t>Nutr</a:t>
            </a:r>
            <a:r>
              <a:rPr lang="en-US" sz="1200" dirty="0"/>
              <a:t>. 2011;51(1):29-37.</a:t>
            </a:r>
            <a:endParaRPr lang="en-US" sz="1200" b="1" dirty="0">
              <a:solidFill>
                <a:srgbClr val="1E3D7D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E21C9A4-91B8-49B2-8297-F9D08DEAE856}"/>
              </a:ext>
            </a:extLst>
          </p:cNvPr>
          <p:cNvSpPr txBox="1"/>
          <p:nvPr/>
        </p:nvSpPr>
        <p:spPr>
          <a:xfrm>
            <a:off x="1843691" y="9832329"/>
            <a:ext cx="14775341" cy="3616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50" dirty="0">
                <a:solidFill>
                  <a:schemeClr val="bg1"/>
                </a:solidFill>
              </a:rPr>
              <a:t>Insert Your Acknowledgements Here       |      You can also place references here  if there is not enough space above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688F13C2-5B35-40F6-9E9E-49D28615FC0B}"/>
              </a:ext>
            </a:extLst>
          </p:cNvPr>
          <p:cNvSpPr txBox="1"/>
          <p:nvPr/>
        </p:nvSpPr>
        <p:spPr>
          <a:xfrm>
            <a:off x="3578149" y="2655811"/>
            <a:ext cx="2399275" cy="261610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18pt - Header with background sample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D6413515-A46B-4041-856C-F5852E717B40}"/>
              </a:ext>
            </a:extLst>
          </p:cNvPr>
          <p:cNvSpPr txBox="1"/>
          <p:nvPr/>
        </p:nvSpPr>
        <p:spPr>
          <a:xfrm>
            <a:off x="7570691" y="2654249"/>
            <a:ext cx="2399274" cy="261610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10pt - No background heading sample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EF7A9666-6775-4A26-8F01-A359FED3C508}"/>
              </a:ext>
            </a:extLst>
          </p:cNvPr>
          <p:cNvSpPr txBox="1"/>
          <p:nvPr/>
        </p:nvSpPr>
        <p:spPr>
          <a:xfrm>
            <a:off x="12775527" y="2654249"/>
            <a:ext cx="2280899" cy="261610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20pt - Sentence case heading </a:t>
            </a:r>
            <a:r>
              <a:rPr lang="en-US" sz="1100" dirty="0" err="1">
                <a:solidFill>
                  <a:srgbClr val="FF0000"/>
                </a:solidFill>
              </a:rPr>
              <a:t>smaple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11DD94E7-380F-4CAD-8A7D-F472647720EF}"/>
              </a:ext>
            </a:extLst>
          </p:cNvPr>
          <p:cNvSpPr txBox="1"/>
          <p:nvPr/>
        </p:nvSpPr>
        <p:spPr>
          <a:xfrm>
            <a:off x="6176205" y="8551432"/>
            <a:ext cx="353943" cy="96436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vert270" wrap="none" rtlCol="0" anchor="ctr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Turn on Guides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8975459-3A94-4C37-A873-CE26CF620ECF}"/>
              </a:ext>
            </a:extLst>
          </p:cNvPr>
          <p:cNvSpPr txBox="1"/>
          <p:nvPr/>
        </p:nvSpPr>
        <p:spPr>
          <a:xfrm>
            <a:off x="13209194" y="7953558"/>
            <a:ext cx="3621504" cy="261610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References can have smaller font but must be clearly legible</a:t>
            </a:r>
          </a:p>
        </p:txBody>
      </p: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95A21512-FFBF-4F52-9270-2D6E3769F664}"/>
              </a:ext>
            </a:extLst>
          </p:cNvPr>
          <p:cNvGrpSpPr/>
          <p:nvPr/>
        </p:nvGrpSpPr>
        <p:grpSpPr>
          <a:xfrm>
            <a:off x="12236209" y="3539671"/>
            <a:ext cx="4972174" cy="3304581"/>
            <a:chOff x="18722067" y="6639808"/>
            <a:chExt cx="6649651" cy="4356769"/>
          </a:xfrm>
        </p:grpSpPr>
        <p:pic>
          <p:nvPicPr>
            <p:cNvPr id="122" name="Picture 121">
              <a:extLst>
                <a:ext uri="{FF2B5EF4-FFF2-40B4-BE49-F238E27FC236}">
                  <a16:creationId xmlns:a16="http://schemas.microsoft.com/office/drawing/2014/main" id="{8625F4B6-E014-4058-A357-2D32F14197B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722067" y="6639808"/>
              <a:ext cx="6649651" cy="4356769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8B0993CE-F7CC-4414-86D4-8AAAC9002D45}"/>
                </a:ext>
              </a:extLst>
            </p:cNvPr>
            <p:cNvSpPr txBox="1"/>
            <p:nvPr/>
          </p:nvSpPr>
          <p:spPr>
            <a:xfrm>
              <a:off x="21334186" y="7992110"/>
              <a:ext cx="1395966" cy="62926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Make use of </a:t>
              </a:r>
            </a:p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infographics</a:t>
              </a: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9B96D5D2-9E69-4DF2-8813-57301FB827F7}"/>
                </a:ext>
              </a:extLst>
            </p:cNvPr>
            <p:cNvSpPr txBox="1"/>
            <p:nvPr/>
          </p:nvSpPr>
          <p:spPr>
            <a:xfrm>
              <a:off x="20201322" y="6794299"/>
              <a:ext cx="1455249" cy="62926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Is this clearly </a:t>
              </a:r>
              <a:br>
                <a:rPr lang="en-US" sz="1200" dirty="0">
                  <a:solidFill>
                    <a:srgbClr val="02458D"/>
                  </a:solidFill>
                </a:rPr>
              </a:br>
              <a:r>
                <a:rPr lang="en-US" sz="1200" dirty="0">
                  <a:solidFill>
                    <a:srgbClr val="02458D"/>
                  </a:solidFill>
                </a:rPr>
                <a:t>legible?</a:t>
              </a: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FC856C6D-C106-4F0B-AA9A-C358D1FF1DE2}"/>
                </a:ext>
              </a:extLst>
            </p:cNvPr>
            <p:cNvSpPr txBox="1"/>
            <p:nvPr/>
          </p:nvSpPr>
          <p:spPr>
            <a:xfrm>
              <a:off x="22351328" y="6794078"/>
              <a:ext cx="1595000" cy="62926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Check clarify in</a:t>
              </a:r>
            </a:p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display mode</a:t>
              </a: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511567F9-5FBE-487B-8848-C958458022DF}"/>
                </a:ext>
              </a:extLst>
            </p:cNvPr>
            <p:cNvSpPr txBox="1"/>
            <p:nvPr/>
          </p:nvSpPr>
          <p:spPr>
            <a:xfrm>
              <a:off x="20030156" y="9186624"/>
              <a:ext cx="1784942" cy="62926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Were do I find a</a:t>
              </a:r>
            </a:p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graphics sample?</a:t>
              </a:r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C1A01ACB-7079-42CF-9AC7-D146D64FC633}"/>
                </a:ext>
              </a:extLst>
            </p:cNvPr>
            <p:cNvSpPr txBox="1"/>
            <p:nvPr/>
          </p:nvSpPr>
          <p:spPr>
            <a:xfrm>
              <a:off x="22187738" y="9184977"/>
              <a:ext cx="2049077" cy="62926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pexels.com for one, </a:t>
              </a:r>
            </a:p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unsplash.com, etc.</a:t>
              </a:r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9D3FDDB1-86CD-415E-A0EB-5FA7C1371FE1}"/>
                </a:ext>
              </a:extLst>
            </p:cNvPr>
            <p:cNvSpPr txBox="1"/>
            <p:nvPr/>
          </p:nvSpPr>
          <p:spPr>
            <a:xfrm>
              <a:off x="19015362" y="7984150"/>
              <a:ext cx="1521806" cy="62926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Too much text</a:t>
              </a:r>
            </a:p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in bullets?</a:t>
              </a:r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7A092D76-23AB-4C9C-8418-14B764E954E8}"/>
                </a:ext>
              </a:extLst>
            </p:cNvPr>
            <p:cNvSpPr txBox="1"/>
            <p:nvPr/>
          </p:nvSpPr>
          <p:spPr>
            <a:xfrm>
              <a:off x="23449217" y="7984862"/>
              <a:ext cx="1688925" cy="62926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Picture worth a</a:t>
              </a:r>
            </a:p>
            <a:p>
              <a:pPr algn="ctr"/>
              <a:r>
                <a:rPr lang="en-US" sz="1200" dirty="0">
                  <a:solidFill>
                    <a:srgbClr val="02458D"/>
                  </a:solidFill>
                </a:rPr>
                <a:t>thousand words</a:t>
              </a:r>
            </a:p>
          </p:txBody>
        </p:sp>
      </p:grpSp>
      <p:graphicFrame>
        <p:nvGraphicFramePr>
          <p:cNvPr id="137" name="Table 136">
            <a:extLst>
              <a:ext uri="{FF2B5EF4-FFF2-40B4-BE49-F238E27FC236}">
                <a16:creationId xmlns:a16="http://schemas.microsoft.com/office/drawing/2014/main" id="{DAD77FC9-1385-4805-BF87-3819A556AD21}"/>
              </a:ext>
            </a:extLst>
          </p:cNvPr>
          <p:cNvGraphicFramePr>
            <a:graphicFrameLocks noGrp="1"/>
          </p:cNvGraphicFramePr>
          <p:nvPr/>
        </p:nvGraphicFramePr>
        <p:xfrm>
          <a:off x="6747744" y="8215168"/>
          <a:ext cx="4089569" cy="1397503"/>
        </p:xfrm>
        <a:graphic>
          <a:graphicData uri="http://schemas.openxmlformats.org/drawingml/2006/table">
            <a:tbl>
              <a:tblPr/>
              <a:tblGrid>
                <a:gridCol w="1411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8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8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6227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Table 1. Title of Table (14 </a:t>
                      </a:r>
                      <a:r>
                        <a:rPr lang="en-US" sz="1400" b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pt</a:t>
                      </a:r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font, center vertically)</a:t>
                      </a:r>
                    </a:p>
                  </a:txBody>
                  <a:tcPr marL="107043" marR="107043" marT="53522" marB="53522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B69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893">
                <a:tc>
                  <a:txBody>
                    <a:bodyPr/>
                    <a:lstStyle/>
                    <a:p>
                      <a:pPr marL="0" marR="0" indent="0" algn="ctr" defTabSz="33439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801" marR="33801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33439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HEADING</a:t>
                      </a:r>
                    </a:p>
                  </a:txBody>
                  <a:tcPr marL="35992" marR="35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33439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HEADING</a:t>
                      </a:r>
                    </a:p>
                  </a:txBody>
                  <a:tcPr marL="35992" marR="35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603">
                <a:tc>
                  <a:txBody>
                    <a:bodyPr/>
                    <a:lstStyle/>
                    <a:p>
                      <a:pPr marL="0" marR="0" indent="0" algn="ctr" defTabSz="33439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Heading</a:t>
                      </a:r>
                    </a:p>
                  </a:txBody>
                  <a:tcPr marL="35992" marR="35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data</a:t>
                      </a:r>
                    </a:p>
                  </a:txBody>
                  <a:tcPr marL="35992" marR="35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data</a:t>
                      </a:r>
                    </a:p>
                  </a:txBody>
                  <a:tcPr marL="35992" marR="35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603">
                <a:tc>
                  <a:txBody>
                    <a:bodyPr/>
                    <a:lstStyle/>
                    <a:p>
                      <a:pPr marL="0" marR="0" lvl="0" indent="0" algn="ctr" defTabSz="33439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Heading</a:t>
                      </a:r>
                    </a:p>
                  </a:txBody>
                  <a:tcPr marL="35992" marR="35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data</a:t>
                      </a:r>
                    </a:p>
                  </a:txBody>
                  <a:tcPr marL="35992" marR="35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data</a:t>
                      </a:r>
                    </a:p>
                  </a:txBody>
                  <a:tcPr marL="35992" marR="35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8" name="Rectangle 137">
            <a:extLst>
              <a:ext uri="{FF2B5EF4-FFF2-40B4-BE49-F238E27FC236}">
                <a16:creationId xmlns:a16="http://schemas.microsoft.com/office/drawing/2014/main" id="{6A192469-5B8D-44A9-9960-9DAD02B8550D}"/>
              </a:ext>
            </a:extLst>
          </p:cNvPr>
          <p:cNvSpPr/>
          <p:nvPr/>
        </p:nvSpPr>
        <p:spPr>
          <a:xfrm>
            <a:off x="6076680" y="7560470"/>
            <a:ext cx="49464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268288"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Tables: Use as large, sans-serif font as possible. Check clarify in display mode. 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2640CF3D-3128-4CDF-986C-9E2FB9897ECA}"/>
              </a:ext>
            </a:extLst>
          </p:cNvPr>
          <p:cNvSpPr/>
          <p:nvPr/>
        </p:nvSpPr>
        <p:spPr>
          <a:xfrm>
            <a:off x="6072504" y="6493031"/>
            <a:ext cx="46893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268288">
              <a:buClr>
                <a:srgbClr val="02458D"/>
              </a:buClr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prstClr val="black"/>
                </a:solidFill>
              </a:rPr>
              <a:t>Examples</a:t>
            </a:r>
            <a:r>
              <a:rPr lang="en-US" sz="1600" dirty="0">
                <a:solidFill>
                  <a:prstClr val="black"/>
                </a:solidFill>
              </a:rPr>
              <a:t> of sites offering </a:t>
            </a:r>
            <a:r>
              <a:rPr lang="en-US" sz="1600" b="1" u="sng" dirty="0">
                <a:solidFill>
                  <a:prstClr val="black"/>
                </a:solidFill>
              </a:rPr>
              <a:t>free</a:t>
            </a:r>
            <a:r>
              <a:rPr lang="en-US" sz="1600" b="1" dirty="0">
                <a:solidFill>
                  <a:prstClr val="black"/>
                </a:solidFill>
              </a:rPr>
              <a:t> images</a:t>
            </a:r>
            <a:r>
              <a:rPr lang="en-US" sz="1600" dirty="0">
                <a:solidFill>
                  <a:prstClr val="black"/>
                </a:solidFill>
              </a:rPr>
              <a:t>: </a:t>
            </a:r>
          </a:p>
          <a:p>
            <a:pPr marL="571500" lvl="1" indent="-211336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prstClr val="black"/>
                </a:solidFill>
              </a:rPr>
              <a:t>https://unsplash.com/</a:t>
            </a:r>
          </a:p>
          <a:p>
            <a:pPr marL="571500" lvl="1" indent="-211336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prstClr val="black"/>
                </a:solidFill>
              </a:rPr>
              <a:t>https://www.cleanpng.com/</a:t>
            </a:r>
          </a:p>
          <a:p>
            <a:pPr marL="571500" lvl="1" indent="-211336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prstClr val="black"/>
                </a:solidFill>
              </a:rPr>
              <a:t>https://www.pexels.com/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E896B96-0DD6-41E0-BD42-6BCA1E1D4CBA}"/>
              </a:ext>
            </a:extLst>
          </p:cNvPr>
          <p:cNvSpPr txBox="1"/>
          <p:nvPr/>
        </p:nvSpPr>
        <p:spPr>
          <a:xfrm>
            <a:off x="12775527" y="1944572"/>
            <a:ext cx="3412834" cy="261610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This background can be any color to match your images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1831AD-C020-4356-8BE0-F11B164C958A}"/>
              </a:ext>
            </a:extLst>
          </p:cNvPr>
          <p:cNvSpPr txBox="1"/>
          <p:nvPr/>
        </p:nvSpPr>
        <p:spPr>
          <a:xfrm>
            <a:off x="-2992582" y="11826145"/>
            <a:ext cx="831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DC5E124-7276-487C-8CA0-EA6D54E0BF87}"/>
              </a:ext>
            </a:extLst>
          </p:cNvPr>
          <p:cNvSpPr txBox="1"/>
          <p:nvPr/>
        </p:nvSpPr>
        <p:spPr>
          <a:xfrm>
            <a:off x="-2885152" y="63305"/>
            <a:ext cx="2688663" cy="32778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Clr>
                <a:srgbClr val="02458D"/>
              </a:buClr>
            </a:pPr>
            <a:r>
              <a:rPr lang="en-US" sz="1600" b="1" dirty="0">
                <a:solidFill>
                  <a:srgbClr val="FF0000"/>
                </a:solidFill>
              </a:rPr>
              <a:t>PLEASE NOTE:</a:t>
            </a:r>
          </a:p>
          <a:p>
            <a:pPr marL="173038" indent="-17303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This is the CNR/College of Nursing instructional </a:t>
            </a:r>
            <a:r>
              <a:rPr lang="en-US" sz="1600" b="1" dirty="0">
                <a:solidFill>
                  <a:srgbClr val="FF0000"/>
                </a:solidFill>
              </a:rPr>
              <a:t>VIRTUAL</a:t>
            </a:r>
            <a:r>
              <a:rPr lang="en-US" sz="1600" dirty="0"/>
              <a:t> poster template. </a:t>
            </a:r>
            <a:r>
              <a:rPr lang="en-US" sz="1600" b="1" dirty="0">
                <a:solidFill>
                  <a:srgbClr val="FF0000"/>
                </a:solidFill>
              </a:rPr>
              <a:t>NOT intended for printing.</a:t>
            </a:r>
          </a:p>
          <a:p>
            <a:pPr marL="173038" indent="-17303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Feel free to use your own design while keeping the top banner the same.</a:t>
            </a:r>
          </a:p>
          <a:p>
            <a:pPr marL="173038" indent="-17303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Included are 3 logo variations in case you need to include the logo of another institution.</a:t>
            </a:r>
          </a:p>
        </p:txBody>
      </p:sp>
    </p:spTree>
    <p:extLst>
      <p:ext uri="{BB962C8B-B14F-4D97-AF65-F5344CB8AC3E}">
        <p14:creationId xmlns:p14="http://schemas.microsoft.com/office/powerpoint/2010/main" val="3284557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1452</TotalTime>
  <Words>1947</Words>
  <Application>Microsoft Office PowerPoint</Application>
  <PresentationFormat>Custom</PresentationFormat>
  <Paragraphs>207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Black</vt:lpstr>
      <vt:lpstr>Calibri</vt:lpstr>
      <vt:lpstr>Courier New</vt:lpstr>
      <vt:lpstr>Wingdings</vt:lpstr>
      <vt:lpstr>Office Theme</vt:lpstr>
      <vt:lpstr>1_Office Theme</vt:lpstr>
      <vt:lpstr>2_Office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Zeisky</dc:creator>
  <cp:lastModifiedBy>Eva S. Zeisky</cp:lastModifiedBy>
  <cp:revision>62</cp:revision>
  <dcterms:created xsi:type="dcterms:W3CDTF">2019-05-01T18:55:21Z</dcterms:created>
  <dcterms:modified xsi:type="dcterms:W3CDTF">2021-09-29T18:14:11Z</dcterms:modified>
</cp:coreProperties>
</file>