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0" r:id="rId2"/>
    <p:sldMasterId id="2147483664" r:id="rId3"/>
  </p:sldMasterIdLst>
  <p:sldIdLst>
    <p:sldId id="257" r:id="rId4"/>
    <p:sldId id="256" r:id="rId5"/>
    <p:sldId id="258" r:id="rId6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864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7" pos="5904" userDrawn="1">
          <p15:clr>
            <a:srgbClr val="A4A3A4"/>
          </p15:clr>
        </p15:guide>
        <p15:guide id="8" pos="6096" userDrawn="1">
          <p15:clr>
            <a:srgbClr val="A4A3A4"/>
          </p15:clr>
        </p15:guide>
        <p15:guide id="9" pos="10728" userDrawn="1">
          <p15:clr>
            <a:srgbClr val="A4A3A4"/>
          </p15:clr>
        </p15:guide>
        <p15:guide id="10" pos="11064" userDrawn="1">
          <p15:clr>
            <a:srgbClr val="A4A3A4"/>
          </p15:clr>
        </p15:guide>
        <p15:guide id="11" pos="17016" userDrawn="1">
          <p15:clr>
            <a:srgbClr val="A4A3A4"/>
          </p15:clr>
        </p15:guide>
        <p15:guide id="12" orient="horz" pos="9504" userDrawn="1">
          <p15:clr>
            <a:srgbClr val="A4A3A4"/>
          </p15:clr>
        </p15:guide>
        <p15:guide id="14" pos="504" userDrawn="1">
          <p15:clr>
            <a:srgbClr val="A4A3A4"/>
          </p15:clr>
        </p15:guide>
        <p15:guide id="15" pos="720" userDrawn="1">
          <p15:clr>
            <a:srgbClr val="A4A3A4"/>
          </p15:clr>
        </p15:guide>
        <p15:guide id="16" pos="3336" userDrawn="1">
          <p15:clr>
            <a:srgbClr val="A4A3A4"/>
          </p15:clr>
        </p15:guide>
        <p15:guide id="17" pos="10896" userDrawn="1">
          <p15:clr>
            <a:srgbClr val="A4A3A4"/>
          </p15:clr>
        </p15:guide>
        <p15:guide id="18" orient="horz" pos="3144" userDrawn="1">
          <p15:clr>
            <a:srgbClr val="A4A3A4"/>
          </p15:clr>
        </p15:guide>
        <p15:guide id="19" orient="horz" pos="3936" userDrawn="1">
          <p15:clr>
            <a:srgbClr val="A4A3A4"/>
          </p15:clr>
        </p15:guide>
        <p15:guide id="20" pos="5736" userDrawn="1">
          <p15:clr>
            <a:srgbClr val="A4A3A4"/>
          </p15:clr>
        </p15:guide>
        <p15:guide id="21" orient="horz" pos="26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3C9"/>
    <a:srgbClr val="33B695"/>
    <a:srgbClr val="F5CC36"/>
    <a:srgbClr val="F5CC33"/>
    <a:srgbClr val="02458D"/>
    <a:srgbClr val="89C03B"/>
    <a:srgbClr val="E8403C"/>
    <a:srgbClr val="FFC715"/>
    <a:srgbClr val="FFC000"/>
    <a:srgbClr val="22B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65" autoAdjust="0"/>
    <p:restoredTop sz="94694" autoAdjust="0"/>
  </p:normalViewPr>
  <p:slideViewPr>
    <p:cSldViewPr snapToGrid="0">
      <p:cViewPr varScale="1">
        <p:scale>
          <a:sx n="57" d="100"/>
          <a:sy n="57" d="100"/>
        </p:scale>
        <p:origin x="1434" y="120"/>
      </p:cViewPr>
      <p:guideLst>
        <p:guide pos="8640"/>
        <p:guide pos="288"/>
        <p:guide pos="5904"/>
        <p:guide pos="6096"/>
        <p:guide pos="10728"/>
        <p:guide pos="11064"/>
        <p:guide pos="17016"/>
        <p:guide orient="horz" pos="9504"/>
        <p:guide pos="504"/>
        <p:guide pos="720"/>
        <p:guide pos="3336"/>
        <p:guide pos="10896"/>
        <p:guide orient="horz" pos="3144"/>
        <p:guide orient="horz" pos="3936"/>
        <p:guide pos="5736"/>
        <p:guide orient="horz" pos="26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26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9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15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32288F-F24A-4FD2-B1D8-6113AC2DAA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537" y="271020"/>
            <a:ext cx="2568575" cy="241722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6816989-23DE-4B3C-AC0E-D8F4D87C5A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" y="13151"/>
            <a:ext cx="4163378" cy="17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2ECBBC-674F-40E2-8CA2-6A8776D1EA6A}"/>
              </a:ext>
            </a:extLst>
          </p:cNvPr>
          <p:cNvGrpSpPr/>
          <p:nvPr userDrawn="1"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DC2B07A-BA21-456D-8F44-5EE79DE39E3E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B163FB-49ED-4387-A7AE-040B965E8291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pic>
        <p:nvPicPr>
          <p:cNvPr id="16" name="Picture 1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C1F92F7-9F35-4E87-AE0E-65001637CB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94" y="375978"/>
            <a:ext cx="4389719" cy="182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2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74C15D4-322A-41ED-808E-3DC31DE97BC6}"/>
              </a:ext>
            </a:extLst>
          </p:cNvPr>
          <p:cNvGrpSpPr/>
          <p:nvPr userDrawn="1"/>
        </p:nvGrpSpPr>
        <p:grpSpPr>
          <a:xfrm>
            <a:off x="707405" y="568192"/>
            <a:ext cx="3325754" cy="1636169"/>
            <a:chOff x="707405" y="568192"/>
            <a:chExt cx="3325754" cy="163616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3E1CB9A-7A72-48EF-802F-16BEC9088AB8}"/>
                </a:ext>
              </a:extLst>
            </p:cNvPr>
            <p:cNvSpPr/>
            <p:nvPr/>
          </p:nvSpPr>
          <p:spPr>
            <a:xfrm>
              <a:off x="707405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7250EB-6C89-4E83-A144-BD2C28105602}"/>
                </a:ext>
              </a:extLst>
            </p:cNvPr>
            <p:cNvSpPr txBox="1"/>
            <p:nvPr/>
          </p:nvSpPr>
          <p:spPr>
            <a:xfrm>
              <a:off x="1446086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0141613-C742-4C5C-9047-B53D98E97137}"/>
              </a:ext>
            </a:extLst>
          </p:cNvPr>
          <p:cNvGrpSpPr/>
          <p:nvPr userDrawn="1"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53DEF23-C619-428A-B152-7CA3B2557273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0433CD1-D12B-45D5-ABC2-484AD6F6A9FB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070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nursing.psu.edu/wide-format-printin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ursing.psu.edu/wide-format-print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ursing.psu.edu/wide-format-print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AE401BCC-CF5E-49AD-A175-71A3B723A6C5}"/>
              </a:ext>
            </a:extLst>
          </p:cNvPr>
          <p:cNvSpPr/>
          <p:nvPr/>
        </p:nvSpPr>
        <p:spPr>
          <a:xfrm>
            <a:off x="434598" y="11620732"/>
            <a:ext cx="4882896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B5625D01-3E6C-4D80-9A89-66BA26D8ED13}"/>
              </a:ext>
            </a:extLst>
          </p:cNvPr>
          <p:cNvSpPr/>
          <p:nvPr/>
        </p:nvSpPr>
        <p:spPr>
          <a:xfrm>
            <a:off x="434598" y="4101144"/>
            <a:ext cx="4879868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14092239" y="7416274"/>
            <a:ext cx="184731" cy="7305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4688559" y="437959"/>
            <a:ext cx="18107214" cy="12054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3600" dirty="0">
                <a:solidFill>
                  <a:srgbClr val="FFC000"/>
                </a:solidFill>
                <a:latin typeface="Arial Black" panose="020B0A04020102020204" pitchFamily="34" charset="0"/>
              </a:rPr>
              <a:t>5ft x 3ft Poster Setup = 30in x 18in </a:t>
            </a:r>
            <a:r>
              <a:rPr lang="en-US" sz="3600" dirty="0">
                <a:solidFill>
                  <a:srgbClr val="FFC000"/>
                </a:solidFill>
              </a:rPr>
              <a:t>(all elements will be </a:t>
            </a:r>
            <a:r>
              <a:rPr lang="en-US" sz="3600" b="1" dirty="0">
                <a:solidFill>
                  <a:schemeClr val="bg1"/>
                </a:solidFill>
              </a:rPr>
              <a:t>doubled</a:t>
            </a:r>
            <a:r>
              <a:rPr lang="en-US" sz="3600" dirty="0">
                <a:solidFill>
                  <a:srgbClr val="FFC000"/>
                </a:solidFill>
              </a:rPr>
              <a:t> when printed)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Title Should Be ~1 inch High and Start Lower Than Top of Logo </a:t>
            </a:r>
            <a:endParaRPr lang="en-US" sz="4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4167630" y="3015018"/>
            <a:ext cx="1502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Guidelines for Designing a Basic 5ft Wide x 3ft High Poster</a:t>
            </a:r>
            <a:endParaRPr lang="en-US" sz="360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814DC0C9-5F59-4083-BBFF-E80E28608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652" y="4132140"/>
            <a:ext cx="38388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885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4812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75535" y="4875970"/>
            <a:ext cx="750294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Poster Size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C00000"/>
                </a:solidFill>
              </a:rPr>
              <a:t>this 30” x 18” template </a:t>
            </a:r>
            <a:r>
              <a:rPr lang="en-US" sz="2400" dirty="0"/>
              <a:t>is for a poster that will measure </a:t>
            </a:r>
            <a:r>
              <a:rPr lang="en-US" sz="2400" dirty="0">
                <a:solidFill>
                  <a:srgbClr val="C00000"/>
                </a:solidFill>
              </a:rPr>
              <a:t>5 foot wide x 3 foot high</a:t>
            </a:r>
            <a:r>
              <a:rPr lang="en-US" sz="2400" dirty="0"/>
              <a:t> when printed at </a:t>
            </a:r>
            <a:br>
              <a:rPr lang="en-US" sz="2400" dirty="0"/>
            </a:br>
            <a:r>
              <a:rPr lang="en-US" sz="2400" dirty="0">
                <a:solidFill>
                  <a:srgbClr val="C00000"/>
                </a:solidFill>
              </a:rPr>
              <a:t>200% magnification</a:t>
            </a:r>
            <a:r>
              <a:rPr lang="en-US" sz="2400" dirty="0"/>
              <a:t>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What will it look like when printed? </a:t>
            </a:r>
            <a:r>
              <a:rPr lang="en-US" sz="2400" dirty="0"/>
              <a:t>To see what the individual elements will look like when printed, </a:t>
            </a:r>
            <a:r>
              <a:rPr lang="en-US" sz="2400" dirty="0">
                <a:solidFill>
                  <a:srgbClr val="C00000"/>
                </a:solidFill>
              </a:rPr>
              <a:t>zoom to 200%</a:t>
            </a:r>
            <a:r>
              <a:rPr lang="en-US" sz="2400" dirty="0"/>
              <a:t>. Make sure that all images appear sharp.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Font size used in this template</a:t>
            </a:r>
            <a:r>
              <a:rPr lang="en-US" sz="2400" dirty="0"/>
              <a:t>: 24pt in all text boxes. Will print at 48 pt. This is large enough text to easily read from 6 feet away. </a:t>
            </a:r>
            <a:r>
              <a:rPr lang="en-US" sz="2400" dirty="0">
                <a:solidFill>
                  <a:srgbClr val="FF0000"/>
                </a:solidFill>
              </a:rPr>
              <a:t>If you need more space, reduce font to 18pt (printed size will be 36pt).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Consistency</a:t>
            </a:r>
            <a:r>
              <a:rPr lang="en-US" sz="2400" dirty="0"/>
              <a:t>: Font type and size in </a:t>
            </a:r>
            <a:r>
              <a:rPr lang="en-US" sz="2400" b="1" dirty="0"/>
              <a:t>all text boxes </a:t>
            </a:r>
            <a:r>
              <a:rPr lang="en-US" sz="2400" dirty="0"/>
              <a:t>should be the </a:t>
            </a:r>
            <a:r>
              <a:rPr lang="en-US" sz="2400" u="sng" dirty="0"/>
              <a:t>same</a:t>
            </a:r>
            <a:r>
              <a:rPr lang="en-US" sz="2400" dirty="0"/>
              <a:t>. You can use smaller font in </a:t>
            </a:r>
            <a:r>
              <a:rPr lang="en-US" sz="2400" b="1" dirty="0"/>
              <a:t>tables</a:t>
            </a:r>
            <a:r>
              <a:rPr lang="en-US" sz="2400" dirty="0"/>
              <a:t> and </a:t>
            </a:r>
            <a:r>
              <a:rPr lang="en-US" sz="2400" b="1" dirty="0"/>
              <a:t>references</a:t>
            </a:r>
            <a:r>
              <a:rPr lang="en-US" sz="2400" dirty="0"/>
              <a:t> but not smaller than 14 pt.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Reducing verbiage: </a:t>
            </a:r>
            <a:r>
              <a:rPr lang="en-US" sz="2400" dirty="0"/>
              <a:t>Instead of making the font smaller in text boxes to fit more text, think of ways to distill the essence of what you want to convey with less text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1E7BB8B-6B06-4E39-B53E-A654782FB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10" y="11661536"/>
            <a:ext cx="48798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ADDITIONAL HEADING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77277" y="12414987"/>
            <a:ext cx="750120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Apart from the main headings, Introduction, Methods, Results, Conclusions, you may need to include another heading.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9153215" y="4875970"/>
            <a:ext cx="795547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Guides</a:t>
            </a:r>
            <a:r>
              <a:rPr lang="en-US" sz="2400" dirty="0"/>
              <a:t>: use guides to align all text boxes and images vertically and horizontally. To turn on guides, click “View” and check “Guides”.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Resizing Images proportionally</a:t>
            </a:r>
            <a:r>
              <a:rPr lang="en-US" sz="2400" dirty="0"/>
              <a:t>: hold down “</a:t>
            </a:r>
            <a:r>
              <a:rPr lang="en-US" sz="2400" b="1" dirty="0"/>
              <a:t>Shift</a:t>
            </a:r>
            <a:r>
              <a:rPr lang="en-US" sz="2400" dirty="0"/>
              <a:t>” key while dragging corner handle. Avoid dragging width and height handles separately. </a:t>
            </a:r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DE21CA61-3C1F-48D0-9354-C889779C6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0"/>
          <a:stretch/>
        </p:blipFill>
        <p:spPr>
          <a:xfrm>
            <a:off x="10636275" y="7454864"/>
            <a:ext cx="3994889" cy="2437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74733CE-09C6-4D37-BBC8-8BCEF9B826AE}"/>
              </a:ext>
            </a:extLst>
          </p:cNvPr>
          <p:cNvSpPr/>
          <p:nvPr/>
        </p:nvSpPr>
        <p:spPr>
          <a:xfrm>
            <a:off x="10358515" y="7557841"/>
            <a:ext cx="4085757" cy="198504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FF0000">
                <a:alpha val="7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C8DD9-2BCC-46C6-BE83-E73B6CACCBC4}"/>
              </a:ext>
            </a:extLst>
          </p:cNvPr>
          <p:cNvSpPr txBox="1"/>
          <p:nvPr/>
        </p:nvSpPr>
        <p:spPr>
          <a:xfrm>
            <a:off x="11011605" y="7874934"/>
            <a:ext cx="345551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high </a:t>
            </a:r>
            <a:r>
              <a:rPr lang="en-US" sz="1600" b="1" dirty="0"/>
              <a:t>RESOLUTION, </a:t>
            </a:r>
            <a:r>
              <a:rPr lang="en-US" sz="1600" b="1" u="sng" dirty="0"/>
              <a:t>copyright free </a:t>
            </a:r>
            <a:r>
              <a:rPr lang="en-US" sz="1600" b="1" dirty="0"/>
              <a:t>IMAGES: </a:t>
            </a:r>
            <a:r>
              <a:rPr lang="en-US" sz="1600" dirty="0">
                <a:solidFill>
                  <a:srgbClr val="FF0000"/>
                </a:solidFill>
              </a:rPr>
              <a:t>low resolution images will print </a:t>
            </a:r>
            <a:r>
              <a:rPr lang="en-US" sz="1600" b="1" dirty="0">
                <a:solidFill>
                  <a:srgbClr val="FF0000"/>
                </a:solidFill>
              </a:rPr>
              <a:t>FUZZY</a:t>
            </a:r>
            <a:r>
              <a:rPr lang="en-US" sz="1600" dirty="0"/>
              <a:t>. To see what the image will look like when printed, </a:t>
            </a:r>
            <a:r>
              <a:rPr lang="en-US" sz="1600" dirty="0">
                <a:solidFill>
                  <a:srgbClr val="FF0000"/>
                </a:solidFill>
              </a:rPr>
              <a:t>ZOOM IN AT 200%.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49E682-D450-4B72-BA84-74809EB7B9E5}"/>
              </a:ext>
            </a:extLst>
          </p:cNvPr>
          <p:cNvSpPr txBox="1"/>
          <p:nvPr/>
        </p:nvSpPr>
        <p:spPr>
          <a:xfrm>
            <a:off x="17215412" y="4875970"/>
            <a:ext cx="1016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>
              <a:spcAft>
                <a:spcPts val="1200"/>
              </a:spcAft>
            </a:pPr>
            <a:r>
              <a:rPr lang="en-US" sz="2400" dirty="0"/>
              <a:t>Break up the bullets with infographics, icons, tables, diagrams or pictures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7149498" y="11013754"/>
            <a:ext cx="9471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>
              <a:spcAft>
                <a:spcPts val="1200"/>
              </a:spcAft>
            </a:pPr>
            <a:r>
              <a:rPr lang="en-US" sz="2400" dirty="0"/>
              <a:t>This layout is aimed at helping you determine the amount of text that will fit into a 5ft x 3ft poster while leaving enough white space and using font size comfortable enough to read from 6 feet away.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5564" y="12899228"/>
            <a:ext cx="9965648" cy="2174954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/>
            <a:r>
              <a:rPr lang="en-US" sz="2400" b="1" dirty="0">
                <a:solidFill>
                  <a:srgbClr val="1E3D7D"/>
                </a:solidFill>
              </a:rPr>
              <a:t>References: </a:t>
            </a:r>
          </a:p>
          <a:p>
            <a:pPr marL="508000" indent="-271463" defTabSz="4389438">
              <a:spcAft>
                <a:spcPts val="400"/>
              </a:spcAft>
              <a:buAutoNum type="arabicPeriod"/>
            </a:pPr>
            <a:r>
              <a:rPr lang="en-US" dirty="0"/>
              <a:t>References should use the AMA style, meaning abbreviated journal names and no commas, in order  to conserve space. </a:t>
            </a:r>
          </a:p>
          <a:p>
            <a:pPr marL="508000" indent="-271463" defTabSz="4389438">
              <a:buAutoNum type="arabicPeriod"/>
            </a:pPr>
            <a:r>
              <a:rPr lang="en-US" u="sng" dirty="0"/>
              <a:t>Sample reference</a:t>
            </a:r>
            <a:r>
              <a:rPr lang="en-US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dirty="0" err="1"/>
              <a:t>Crit</a:t>
            </a:r>
            <a:r>
              <a:rPr lang="en-US" dirty="0"/>
              <a:t> Rev Food </a:t>
            </a:r>
            <a:r>
              <a:rPr lang="en-US" dirty="0" err="1"/>
              <a:t>Sci</a:t>
            </a:r>
            <a:r>
              <a:rPr lang="en-US" dirty="0"/>
              <a:t> </a:t>
            </a:r>
            <a:r>
              <a:rPr lang="en-US" dirty="0" err="1"/>
              <a:t>Nutr</a:t>
            </a:r>
            <a:r>
              <a:rPr lang="en-US" dirty="0"/>
              <a:t>. 2011;51(1):29-37. </a:t>
            </a:r>
          </a:p>
          <a:p>
            <a:pPr marL="508000" indent="-271463" defTabSz="4389438">
              <a:buAutoNum type="arabicPeriod"/>
            </a:pPr>
            <a:r>
              <a:rPr lang="en-US" dirty="0"/>
              <a:t>If you have many refs, omit the title: Domingo J. </a:t>
            </a:r>
            <a:r>
              <a:rPr lang="en-US" dirty="0" err="1"/>
              <a:t>Crit</a:t>
            </a:r>
            <a:r>
              <a:rPr lang="en-US" dirty="0"/>
              <a:t> Rev Food Sci </a:t>
            </a:r>
            <a:r>
              <a:rPr lang="en-US" dirty="0" err="1"/>
              <a:t>Nutr</a:t>
            </a:r>
            <a:r>
              <a:rPr lang="en-US" dirty="0"/>
              <a:t>. 2011;51(1):29-37.</a:t>
            </a:r>
            <a:endParaRPr lang="en-US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Insert Your Acknowledgements Here       |      You can also place references here if space is a concern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1AEBA58-9FD6-4BB8-943E-4C9E21D58D5F}"/>
              </a:ext>
            </a:extLst>
          </p:cNvPr>
          <p:cNvSpPr txBox="1"/>
          <p:nvPr/>
        </p:nvSpPr>
        <p:spPr>
          <a:xfrm>
            <a:off x="5083325" y="1591743"/>
            <a:ext cx="3653116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r>
              <a:rPr lang="en-US" dirty="0">
                <a:solidFill>
                  <a:srgbClr val="FF0000"/>
                </a:solidFill>
              </a:rPr>
              <a:t> or higher (this heading is 40pt)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445DDA3-51AA-4976-968C-EF1DB590B0F4}"/>
              </a:ext>
            </a:extLst>
          </p:cNvPr>
          <p:cNvSpPr txBox="1"/>
          <p:nvPr/>
        </p:nvSpPr>
        <p:spPr>
          <a:xfrm>
            <a:off x="16467437" y="1830761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01CA40-2D6C-4646-85BD-CF473D6FC97D}"/>
              </a:ext>
            </a:extLst>
          </p:cNvPr>
          <p:cNvSpPr txBox="1"/>
          <p:nvPr/>
        </p:nvSpPr>
        <p:spPr>
          <a:xfrm>
            <a:off x="16979515" y="2317320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24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45F0BF9-E62B-4020-8A2D-D944D58FB20E}"/>
              </a:ext>
            </a:extLst>
          </p:cNvPr>
          <p:cNvSpPr txBox="1"/>
          <p:nvPr/>
        </p:nvSpPr>
        <p:spPr>
          <a:xfrm>
            <a:off x="3426726" y="3144235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5391551" y="4217241"/>
            <a:ext cx="3163824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28pt (will be 56 when printed)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6413515-A46B-4041-856C-F5852E717B40}"/>
              </a:ext>
            </a:extLst>
          </p:cNvPr>
          <p:cNvSpPr txBox="1"/>
          <p:nvPr/>
        </p:nvSpPr>
        <p:spPr>
          <a:xfrm>
            <a:off x="11420372" y="4217241"/>
            <a:ext cx="402091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No background heading sample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F7A9666-6775-4A26-8F01-A359FED3C508}"/>
              </a:ext>
            </a:extLst>
          </p:cNvPr>
          <p:cNvSpPr txBox="1"/>
          <p:nvPr/>
        </p:nvSpPr>
        <p:spPr>
          <a:xfrm>
            <a:off x="18755059" y="4217241"/>
            <a:ext cx="3913758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Sentence case heading sample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9141767" y="13302680"/>
            <a:ext cx="461665" cy="151111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7030700" y="12445613"/>
            <a:ext cx="6152582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References can have smaller font – here 18pt (36 when printed)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8343136" y="5596108"/>
            <a:ext cx="6649651" cy="4356769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29027" y="7992110"/>
              <a:ext cx="140628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112885" y="6794299"/>
              <a:ext cx="1632113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Is this legible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6ft away?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72204" y="6794079"/>
              <a:ext cx="1553246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Check: </a:t>
              </a:r>
              <a:br>
                <a:rPr lang="en-US" b="1" dirty="0">
                  <a:solidFill>
                    <a:srgbClr val="02458D"/>
                  </a:solidFill>
                </a:rPr>
              </a:br>
              <a:r>
                <a:rPr lang="en-US" b="1" dirty="0">
                  <a:solidFill>
                    <a:srgbClr val="02458D"/>
                  </a:solidFill>
                </a:rPr>
                <a:t>Zoom to 200%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149576" y="9186624"/>
              <a:ext cx="148515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Permission to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use graphics?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311153" y="9169801"/>
              <a:ext cx="181242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Don’t lift images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websites 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8991498" y="7984150"/>
              <a:ext cx="156953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60750" y="7984863"/>
              <a:ext cx="1726819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graphicFrame>
        <p:nvGraphicFramePr>
          <p:cNvPr id="137" name="Table 136">
            <a:extLst>
              <a:ext uri="{FF2B5EF4-FFF2-40B4-BE49-F238E27FC236}">
                <a16:creationId xmlns:a16="http://schemas.microsoft.com/office/drawing/2014/main" id="{DAD77FC9-1385-4805-BF87-3819A556A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98272"/>
              </p:ext>
            </p:extLst>
          </p:nvPr>
        </p:nvGraphicFramePr>
        <p:xfrm>
          <a:off x="10150214" y="12952779"/>
          <a:ext cx="5589522" cy="2148826"/>
        </p:xfrm>
        <a:graphic>
          <a:graphicData uri="http://schemas.openxmlformats.org/drawingml/2006/table">
            <a:tbl>
              <a:tblPr/>
              <a:tblGrid>
                <a:gridCol w="192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(20 </a:t>
                      </a:r>
                      <a:r>
                        <a:rPr lang="en-US" sz="20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Rectangle 137">
            <a:extLst>
              <a:ext uri="{FF2B5EF4-FFF2-40B4-BE49-F238E27FC236}">
                <a16:creationId xmlns:a16="http://schemas.microsoft.com/office/drawing/2014/main" id="{6A192469-5B8D-44A9-9960-9DAD02B8550D}"/>
              </a:ext>
            </a:extLst>
          </p:cNvPr>
          <p:cNvSpPr/>
          <p:nvPr/>
        </p:nvSpPr>
        <p:spPr>
          <a:xfrm>
            <a:off x="9174046" y="11686828"/>
            <a:ext cx="7914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buFont typeface="Wingdings" panose="05000000000000000000" pitchFamily="2" charset="2"/>
              <a:buChar char="q"/>
            </a:pPr>
            <a:r>
              <a:rPr lang="en-US" sz="2400" b="1" dirty="0"/>
              <a:t>Tables: </a:t>
            </a:r>
            <a:r>
              <a:rPr lang="en-US" sz="2400" dirty="0"/>
              <a:t>Use as large, sans-serif font as possible. Font size smaller than 14pt will be too small to read when viewed from 6 feet away. 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9167364" y="10053568"/>
            <a:ext cx="7502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38138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</a:rPr>
              <a:t>Few examples</a:t>
            </a:r>
            <a:r>
              <a:rPr lang="en-US" sz="2400" dirty="0">
                <a:solidFill>
                  <a:prstClr val="black"/>
                </a:solidFill>
              </a:rPr>
              <a:t> of sites offering </a:t>
            </a:r>
            <a:r>
              <a:rPr lang="en-US" sz="2400" b="1" u="sng" dirty="0">
                <a:solidFill>
                  <a:prstClr val="black"/>
                </a:solidFill>
              </a:rPr>
              <a:t>free</a:t>
            </a:r>
            <a:r>
              <a:rPr lang="en-US" sz="2400" b="1" dirty="0">
                <a:solidFill>
                  <a:prstClr val="black"/>
                </a:solidFill>
              </a:rPr>
              <a:t> images</a:t>
            </a:r>
            <a:r>
              <a:rPr lang="en-US" sz="2400" dirty="0">
                <a:solidFill>
                  <a:prstClr val="black"/>
                </a:solidFill>
              </a:rPr>
              <a:t>: 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https://unsplash.com/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https://www.cleanpng.com/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9200665" y="3144235"/>
            <a:ext cx="586997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 background can be any color within your color scheme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0B065A6-EB97-4327-AC53-E8A5D4991619}"/>
              </a:ext>
            </a:extLst>
          </p:cNvPr>
          <p:cNvGrpSpPr/>
          <p:nvPr/>
        </p:nvGrpSpPr>
        <p:grpSpPr>
          <a:xfrm>
            <a:off x="17024325" y="10276493"/>
            <a:ext cx="4879868" cy="555139"/>
            <a:chOff x="17024325" y="10230773"/>
            <a:chExt cx="4879868" cy="55513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0F0DFECF-027F-4477-8704-5804BFB2E7B8}"/>
                </a:ext>
              </a:extLst>
            </p:cNvPr>
            <p:cNvSpPr/>
            <p:nvPr/>
          </p:nvSpPr>
          <p:spPr>
            <a:xfrm>
              <a:off x="17024325" y="10230773"/>
              <a:ext cx="4879868" cy="548640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 Box 10">
              <a:extLst>
                <a:ext uri="{FF2B5EF4-FFF2-40B4-BE49-F238E27FC236}">
                  <a16:creationId xmlns:a16="http://schemas.microsoft.com/office/drawing/2014/main" id="{AFBBDF3C-F71E-4D75-8550-DB4186A7B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5011" y="10262692"/>
              <a:ext cx="32580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4389438"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CONCLUSIONS</a:t>
              </a: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1FE01B4D-F54A-4BF2-8083-858047690311}"/>
              </a:ext>
            </a:extLst>
          </p:cNvPr>
          <p:cNvSpPr txBox="1"/>
          <p:nvPr/>
        </p:nvSpPr>
        <p:spPr>
          <a:xfrm>
            <a:off x="-3830576" y="0"/>
            <a:ext cx="3647953" cy="76944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2400" b="1" dirty="0">
                <a:solidFill>
                  <a:srgbClr val="FF0000"/>
                </a:solidFill>
              </a:rPr>
              <a:t>PLEASE NOTE: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This is the CNR/College of Nursing instructional 5ftx3ft poster template </a:t>
            </a:r>
            <a:r>
              <a:rPr lang="en-US" sz="2400" b="1" u="sng" dirty="0">
                <a:solidFill>
                  <a:srgbClr val="FF0000"/>
                </a:solidFill>
              </a:rPr>
              <a:t>for PRINTING </a:t>
            </a:r>
            <a:r>
              <a:rPr lang="en-US" sz="2400" b="1" dirty="0">
                <a:solidFill>
                  <a:srgbClr val="FF0000"/>
                </a:solidFill>
              </a:rPr>
              <a:t>your poster.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Feel free to use your own design while keeping the top banner the same.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Included are 3 logo variations in case you need to include the logo of another institution.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College of Nursing provides FREE poster printing services</a:t>
            </a:r>
            <a:r>
              <a:rPr lang="en-US" sz="24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2400" dirty="0"/>
              <a:t>for 5ft x 3ft posters such as this one. </a:t>
            </a:r>
          </a:p>
        </p:txBody>
      </p:sp>
    </p:spTree>
    <p:extLst>
      <p:ext uri="{BB962C8B-B14F-4D97-AF65-F5344CB8AC3E}">
        <p14:creationId xmlns:p14="http://schemas.microsoft.com/office/powerpoint/2010/main" val="286225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AE401BCC-CF5E-49AD-A175-71A3B723A6C5}"/>
              </a:ext>
            </a:extLst>
          </p:cNvPr>
          <p:cNvSpPr/>
          <p:nvPr/>
        </p:nvSpPr>
        <p:spPr>
          <a:xfrm>
            <a:off x="434598" y="11620732"/>
            <a:ext cx="4882896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B5625D01-3E6C-4D80-9A89-66BA26D8ED13}"/>
              </a:ext>
            </a:extLst>
          </p:cNvPr>
          <p:cNvSpPr/>
          <p:nvPr/>
        </p:nvSpPr>
        <p:spPr>
          <a:xfrm>
            <a:off x="434598" y="4101144"/>
            <a:ext cx="4879868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14092239" y="7416274"/>
            <a:ext cx="184731" cy="7305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4688559" y="437959"/>
            <a:ext cx="18107214" cy="12054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3600" dirty="0">
                <a:solidFill>
                  <a:srgbClr val="FFC000"/>
                </a:solidFill>
                <a:latin typeface="Arial Black" panose="020B0A04020102020204" pitchFamily="34" charset="0"/>
              </a:rPr>
              <a:t>5ft x 3ft Poster Setup = 30in x 18in </a:t>
            </a:r>
            <a:r>
              <a:rPr lang="en-US" sz="3600" dirty="0">
                <a:solidFill>
                  <a:srgbClr val="FFC000"/>
                </a:solidFill>
              </a:rPr>
              <a:t>(all elements will be </a:t>
            </a:r>
            <a:r>
              <a:rPr lang="en-US" sz="3600" b="1" dirty="0">
                <a:solidFill>
                  <a:schemeClr val="bg1"/>
                </a:solidFill>
              </a:rPr>
              <a:t>doubled</a:t>
            </a:r>
            <a:r>
              <a:rPr lang="en-US" sz="3600" dirty="0">
                <a:solidFill>
                  <a:srgbClr val="FFC000"/>
                </a:solidFill>
              </a:rPr>
              <a:t> when printed)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Title Should Be ~1 inch High and Start Lower Than Top of Logo </a:t>
            </a:r>
            <a:endParaRPr lang="en-US" sz="4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4167630" y="3015018"/>
            <a:ext cx="1502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Guidelines for Designing a Basic 5ft Wide x 3ft High Poster</a:t>
            </a:r>
            <a:endParaRPr lang="en-US" sz="360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814DC0C9-5F59-4083-BBFF-E80E28608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652" y="4132140"/>
            <a:ext cx="38388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885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4812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75535" y="4875970"/>
            <a:ext cx="750294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Poster Size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C00000"/>
                </a:solidFill>
              </a:rPr>
              <a:t>this 30” x 18” template </a:t>
            </a:r>
            <a:r>
              <a:rPr lang="en-US" sz="2400" dirty="0"/>
              <a:t>is for a poster that will measure </a:t>
            </a:r>
            <a:r>
              <a:rPr lang="en-US" sz="2400" dirty="0">
                <a:solidFill>
                  <a:srgbClr val="C00000"/>
                </a:solidFill>
              </a:rPr>
              <a:t>5 foot wide x 3 foot high</a:t>
            </a:r>
            <a:r>
              <a:rPr lang="en-US" sz="2400" dirty="0"/>
              <a:t> when printed at </a:t>
            </a:r>
            <a:br>
              <a:rPr lang="en-US" sz="2400" dirty="0"/>
            </a:br>
            <a:r>
              <a:rPr lang="en-US" sz="2400" dirty="0">
                <a:solidFill>
                  <a:srgbClr val="C00000"/>
                </a:solidFill>
              </a:rPr>
              <a:t>200% magnification</a:t>
            </a:r>
            <a:r>
              <a:rPr lang="en-US" sz="2400" dirty="0"/>
              <a:t>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What will it look like when printed? </a:t>
            </a:r>
            <a:r>
              <a:rPr lang="en-US" sz="2400" dirty="0"/>
              <a:t>To see what the individual elements will look like when printed, </a:t>
            </a:r>
            <a:r>
              <a:rPr lang="en-US" sz="2400" dirty="0">
                <a:solidFill>
                  <a:srgbClr val="C00000"/>
                </a:solidFill>
              </a:rPr>
              <a:t>zoom to 200%</a:t>
            </a:r>
            <a:r>
              <a:rPr lang="en-US" sz="2400" dirty="0"/>
              <a:t>. Make sure that all images appear sharp.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Font size used in this template</a:t>
            </a:r>
            <a:r>
              <a:rPr lang="en-US" sz="2400" dirty="0"/>
              <a:t>: 24pt in all text boxes. Will print at 48 pt. This is large enough text to easily read from 6 feet away. </a:t>
            </a:r>
            <a:r>
              <a:rPr lang="en-US" sz="2400" dirty="0">
                <a:solidFill>
                  <a:srgbClr val="FF0000"/>
                </a:solidFill>
              </a:rPr>
              <a:t>If you need more space, reduce font to 18pt (printed size will be 36pt).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Consistency</a:t>
            </a:r>
            <a:r>
              <a:rPr lang="en-US" sz="2400" dirty="0"/>
              <a:t>: Font type and size in </a:t>
            </a:r>
            <a:r>
              <a:rPr lang="en-US" sz="2400" b="1" dirty="0"/>
              <a:t>all text boxes </a:t>
            </a:r>
            <a:r>
              <a:rPr lang="en-US" sz="2400" dirty="0"/>
              <a:t>should be the </a:t>
            </a:r>
            <a:r>
              <a:rPr lang="en-US" sz="2400" u="sng" dirty="0"/>
              <a:t>same</a:t>
            </a:r>
            <a:r>
              <a:rPr lang="en-US" sz="2400" dirty="0"/>
              <a:t>. You can use smaller font in </a:t>
            </a:r>
            <a:r>
              <a:rPr lang="en-US" sz="2400" b="1" dirty="0"/>
              <a:t>tables</a:t>
            </a:r>
            <a:r>
              <a:rPr lang="en-US" sz="2400" dirty="0"/>
              <a:t> and </a:t>
            </a:r>
            <a:r>
              <a:rPr lang="en-US" sz="2400" b="1" dirty="0"/>
              <a:t>references</a:t>
            </a:r>
            <a:r>
              <a:rPr lang="en-US" sz="2400" dirty="0"/>
              <a:t> but not smaller than 14 pt.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Reducing verbiage: </a:t>
            </a:r>
            <a:r>
              <a:rPr lang="en-US" sz="2400" dirty="0"/>
              <a:t>Instead of making the font smaller in text boxes to fit more text, think of ways to distill the essence of what you want to convey with less text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1E7BB8B-6B06-4E39-B53E-A654782FB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10" y="11661536"/>
            <a:ext cx="48798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ADDITIONAL HEADING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77277" y="12414987"/>
            <a:ext cx="750120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Apart from the main headings, Introduction, Methods, Results, Conclusions, you may need to include another heading.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9153215" y="4875970"/>
            <a:ext cx="795547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Guides</a:t>
            </a:r>
            <a:r>
              <a:rPr lang="en-US" sz="2400" dirty="0"/>
              <a:t>: use guides to align all text boxes and images vertically and horizontally. To turn on guides, click “View” and check “Guides”.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Resizing Images proportionally</a:t>
            </a:r>
            <a:r>
              <a:rPr lang="en-US" sz="2400" dirty="0"/>
              <a:t>: hold down “</a:t>
            </a:r>
            <a:r>
              <a:rPr lang="en-US" sz="2400" b="1" dirty="0"/>
              <a:t>Shift</a:t>
            </a:r>
            <a:r>
              <a:rPr lang="en-US" sz="2400" dirty="0"/>
              <a:t>” key while dragging corner handle. Avoid dragging width and height handles separately. </a:t>
            </a:r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DE21CA61-3C1F-48D0-9354-C889779C6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0"/>
          <a:stretch/>
        </p:blipFill>
        <p:spPr>
          <a:xfrm>
            <a:off x="10636275" y="7454864"/>
            <a:ext cx="3994889" cy="2437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74733CE-09C6-4D37-BBC8-8BCEF9B826AE}"/>
              </a:ext>
            </a:extLst>
          </p:cNvPr>
          <p:cNvSpPr/>
          <p:nvPr/>
        </p:nvSpPr>
        <p:spPr>
          <a:xfrm>
            <a:off x="10358515" y="7557841"/>
            <a:ext cx="4085757" cy="198504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FF0000">
                <a:alpha val="7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C8DD9-2BCC-46C6-BE83-E73B6CACCBC4}"/>
              </a:ext>
            </a:extLst>
          </p:cNvPr>
          <p:cNvSpPr txBox="1"/>
          <p:nvPr/>
        </p:nvSpPr>
        <p:spPr>
          <a:xfrm>
            <a:off x="11011605" y="7874934"/>
            <a:ext cx="345551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high </a:t>
            </a:r>
            <a:r>
              <a:rPr lang="en-US" sz="1600" b="1" dirty="0"/>
              <a:t>RESOLUTION, </a:t>
            </a:r>
            <a:r>
              <a:rPr lang="en-US" sz="1600" b="1" u="sng" dirty="0"/>
              <a:t>copyright free </a:t>
            </a:r>
            <a:r>
              <a:rPr lang="en-US" sz="1600" b="1" dirty="0"/>
              <a:t>IMAGES: </a:t>
            </a:r>
            <a:r>
              <a:rPr lang="en-US" sz="1600" dirty="0">
                <a:solidFill>
                  <a:srgbClr val="FF0000"/>
                </a:solidFill>
              </a:rPr>
              <a:t>low resolution images will print </a:t>
            </a:r>
            <a:r>
              <a:rPr lang="en-US" sz="1600" b="1" dirty="0">
                <a:solidFill>
                  <a:srgbClr val="FF0000"/>
                </a:solidFill>
              </a:rPr>
              <a:t>FUZZY</a:t>
            </a:r>
            <a:r>
              <a:rPr lang="en-US" sz="1600" dirty="0"/>
              <a:t>. To see what the image will look like when printed, </a:t>
            </a:r>
            <a:r>
              <a:rPr lang="en-US" sz="1600" dirty="0">
                <a:solidFill>
                  <a:srgbClr val="FF0000"/>
                </a:solidFill>
              </a:rPr>
              <a:t>ZOOM IN AT 200%.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7149498" y="11013754"/>
            <a:ext cx="9471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>
              <a:spcAft>
                <a:spcPts val="1200"/>
              </a:spcAft>
            </a:pPr>
            <a:r>
              <a:rPr lang="en-US" sz="2400" dirty="0"/>
              <a:t>This layout is aimed at helping you determine the amount of text that will fit into a 5ft x 3ft poster while leaving enough white space and using font size comfortable enough to read from 6 feet away.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5564" y="12899228"/>
            <a:ext cx="9965648" cy="2174954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/>
            <a:r>
              <a:rPr lang="en-US" sz="2400" b="1" dirty="0">
                <a:solidFill>
                  <a:srgbClr val="1E3D7D"/>
                </a:solidFill>
              </a:rPr>
              <a:t>References: </a:t>
            </a:r>
          </a:p>
          <a:p>
            <a:pPr marL="508000" indent="-271463" defTabSz="4389438">
              <a:spcAft>
                <a:spcPts val="400"/>
              </a:spcAft>
              <a:buAutoNum type="arabicPeriod"/>
            </a:pPr>
            <a:r>
              <a:rPr lang="en-US" dirty="0"/>
              <a:t>References should use the AMA style, meaning abbreviated journal names and no commas, in order  to conserve space. </a:t>
            </a:r>
          </a:p>
          <a:p>
            <a:pPr marL="508000" indent="-271463" defTabSz="4389438">
              <a:buAutoNum type="arabicPeriod"/>
            </a:pPr>
            <a:r>
              <a:rPr lang="en-US" u="sng" dirty="0"/>
              <a:t>Sample reference</a:t>
            </a:r>
            <a:r>
              <a:rPr lang="en-US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dirty="0" err="1"/>
              <a:t>Crit</a:t>
            </a:r>
            <a:r>
              <a:rPr lang="en-US" dirty="0"/>
              <a:t> Rev Food </a:t>
            </a:r>
            <a:r>
              <a:rPr lang="en-US" dirty="0" err="1"/>
              <a:t>Sci</a:t>
            </a:r>
            <a:r>
              <a:rPr lang="en-US" dirty="0"/>
              <a:t> </a:t>
            </a:r>
            <a:r>
              <a:rPr lang="en-US" dirty="0" err="1"/>
              <a:t>Nutr</a:t>
            </a:r>
            <a:r>
              <a:rPr lang="en-US" dirty="0"/>
              <a:t>. 2011;51(1):29-37. </a:t>
            </a:r>
          </a:p>
          <a:p>
            <a:pPr marL="508000" indent="-271463" defTabSz="4389438">
              <a:buAutoNum type="arabicPeriod"/>
            </a:pPr>
            <a:r>
              <a:rPr lang="en-US" dirty="0"/>
              <a:t>If you have many refs, omit the title: Domingo J. </a:t>
            </a:r>
            <a:r>
              <a:rPr lang="en-US" dirty="0" err="1"/>
              <a:t>Crit</a:t>
            </a:r>
            <a:r>
              <a:rPr lang="en-US" dirty="0"/>
              <a:t> Rev Food Sci </a:t>
            </a:r>
            <a:r>
              <a:rPr lang="en-US" dirty="0" err="1"/>
              <a:t>Nutr</a:t>
            </a:r>
            <a:r>
              <a:rPr lang="en-US" dirty="0"/>
              <a:t>. 2011;51(1):29-37.</a:t>
            </a:r>
            <a:endParaRPr lang="en-US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Insert Your Acknowledgements Here       |      You can also place references here if space is a concern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1AEBA58-9FD6-4BB8-943E-4C9E21D58D5F}"/>
              </a:ext>
            </a:extLst>
          </p:cNvPr>
          <p:cNvSpPr txBox="1"/>
          <p:nvPr/>
        </p:nvSpPr>
        <p:spPr>
          <a:xfrm>
            <a:off x="5083325" y="1591743"/>
            <a:ext cx="1578253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r>
              <a:rPr lang="en-US" dirty="0">
                <a:solidFill>
                  <a:srgbClr val="FF0000"/>
                </a:solidFill>
              </a:rPr>
              <a:t> or higher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445DDA3-51AA-4976-968C-EF1DB590B0F4}"/>
              </a:ext>
            </a:extLst>
          </p:cNvPr>
          <p:cNvSpPr txBox="1"/>
          <p:nvPr/>
        </p:nvSpPr>
        <p:spPr>
          <a:xfrm>
            <a:off x="16467437" y="1830761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01CA40-2D6C-4646-85BD-CF473D6FC97D}"/>
              </a:ext>
            </a:extLst>
          </p:cNvPr>
          <p:cNvSpPr txBox="1"/>
          <p:nvPr/>
        </p:nvSpPr>
        <p:spPr>
          <a:xfrm>
            <a:off x="16979515" y="2317320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24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45F0BF9-E62B-4020-8A2D-D944D58FB20E}"/>
              </a:ext>
            </a:extLst>
          </p:cNvPr>
          <p:cNvSpPr txBox="1"/>
          <p:nvPr/>
        </p:nvSpPr>
        <p:spPr>
          <a:xfrm>
            <a:off x="3426726" y="3144235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5391551" y="4217241"/>
            <a:ext cx="3163824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28pt (will be 56 when printed)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9141767" y="13302680"/>
            <a:ext cx="461665" cy="151111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7030700" y="12445613"/>
            <a:ext cx="6152582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References can have smaller font – here 18pt (36 when printed)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8343136" y="5596108"/>
            <a:ext cx="6649651" cy="4356769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29027" y="7992110"/>
              <a:ext cx="140628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112885" y="6794299"/>
              <a:ext cx="1632113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Is this legible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6ft away?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72204" y="6794079"/>
              <a:ext cx="1553246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Check: </a:t>
              </a:r>
              <a:br>
                <a:rPr lang="en-US" b="1" dirty="0">
                  <a:solidFill>
                    <a:srgbClr val="02458D"/>
                  </a:solidFill>
                </a:rPr>
              </a:br>
              <a:r>
                <a:rPr lang="en-US" b="1" dirty="0">
                  <a:solidFill>
                    <a:srgbClr val="02458D"/>
                  </a:solidFill>
                </a:rPr>
                <a:t>Zoom to 200%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149576" y="9186624"/>
              <a:ext cx="148515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Permission to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use graphics?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311153" y="9169801"/>
              <a:ext cx="181242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Don’t lift images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websites 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8991498" y="7984150"/>
              <a:ext cx="156953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60750" y="7984863"/>
              <a:ext cx="1726819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9167364" y="10053568"/>
            <a:ext cx="7502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38138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</a:rPr>
              <a:t>Few examples</a:t>
            </a:r>
            <a:r>
              <a:rPr lang="en-US" sz="2400" dirty="0">
                <a:solidFill>
                  <a:prstClr val="black"/>
                </a:solidFill>
              </a:rPr>
              <a:t> of sites offering </a:t>
            </a:r>
            <a:r>
              <a:rPr lang="en-US" sz="2400" b="1" u="sng" dirty="0">
                <a:solidFill>
                  <a:prstClr val="black"/>
                </a:solidFill>
              </a:rPr>
              <a:t>free</a:t>
            </a:r>
            <a:r>
              <a:rPr lang="en-US" sz="2400" b="1" dirty="0">
                <a:solidFill>
                  <a:prstClr val="black"/>
                </a:solidFill>
              </a:rPr>
              <a:t> images</a:t>
            </a:r>
            <a:r>
              <a:rPr lang="en-US" sz="2400" dirty="0">
                <a:solidFill>
                  <a:prstClr val="black"/>
                </a:solidFill>
              </a:rPr>
              <a:t>: 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https://unsplash.com/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https://www.cleanpng.com/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9200665" y="3144235"/>
            <a:ext cx="586997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 background can be any color within your color scheme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0B065A6-EB97-4327-AC53-E8A5D4991619}"/>
              </a:ext>
            </a:extLst>
          </p:cNvPr>
          <p:cNvGrpSpPr/>
          <p:nvPr/>
        </p:nvGrpSpPr>
        <p:grpSpPr>
          <a:xfrm>
            <a:off x="17024325" y="10276493"/>
            <a:ext cx="4879868" cy="555139"/>
            <a:chOff x="17024325" y="10230773"/>
            <a:chExt cx="4879868" cy="55513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0F0DFECF-027F-4477-8704-5804BFB2E7B8}"/>
                </a:ext>
              </a:extLst>
            </p:cNvPr>
            <p:cNvSpPr/>
            <p:nvPr/>
          </p:nvSpPr>
          <p:spPr>
            <a:xfrm>
              <a:off x="17024325" y="10230773"/>
              <a:ext cx="4879868" cy="548640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 Box 10">
              <a:extLst>
                <a:ext uri="{FF2B5EF4-FFF2-40B4-BE49-F238E27FC236}">
                  <a16:creationId xmlns:a16="http://schemas.microsoft.com/office/drawing/2014/main" id="{AFBBDF3C-F71E-4D75-8550-DB4186A7B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5011" y="10262692"/>
              <a:ext cx="32580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4389438"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CONCLUSIONS</a:t>
              </a:r>
            </a:p>
          </p:txBody>
        </p:sp>
      </p:grp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A461C5C2-1E89-4882-839A-AFBE1A662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40380"/>
              </p:ext>
            </p:extLst>
          </p:nvPr>
        </p:nvGraphicFramePr>
        <p:xfrm>
          <a:off x="10150214" y="12952779"/>
          <a:ext cx="5589522" cy="2148826"/>
        </p:xfrm>
        <a:graphic>
          <a:graphicData uri="http://schemas.openxmlformats.org/drawingml/2006/table">
            <a:tbl>
              <a:tblPr/>
              <a:tblGrid>
                <a:gridCol w="192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(20 </a:t>
                      </a:r>
                      <a:r>
                        <a:rPr lang="en-US" sz="20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C4208B0A-046D-4453-B179-B6375840DD1A}"/>
              </a:ext>
            </a:extLst>
          </p:cNvPr>
          <p:cNvSpPr/>
          <p:nvPr/>
        </p:nvSpPr>
        <p:spPr>
          <a:xfrm>
            <a:off x="9174046" y="11686828"/>
            <a:ext cx="7914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buFont typeface="Wingdings" panose="05000000000000000000" pitchFamily="2" charset="2"/>
              <a:buChar char="q"/>
            </a:pPr>
            <a:r>
              <a:rPr lang="en-US" sz="2400" b="1" dirty="0"/>
              <a:t>Tables: </a:t>
            </a:r>
            <a:r>
              <a:rPr lang="en-US" sz="2400" dirty="0"/>
              <a:t>Use as large, sans-serif font as possible. Font size smaller than 14pt will be too small to read when viewed from 6 feet away.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52BFB3-E545-4877-A5DF-E30A1D1B3D5A}"/>
              </a:ext>
            </a:extLst>
          </p:cNvPr>
          <p:cNvSpPr txBox="1"/>
          <p:nvPr/>
        </p:nvSpPr>
        <p:spPr>
          <a:xfrm>
            <a:off x="11420372" y="4217241"/>
            <a:ext cx="402091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No background heading sample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B16F56-8C4A-48EA-AD13-2A9A21B1AD25}"/>
              </a:ext>
            </a:extLst>
          </p:cNvPr>
          <p:cNvSpPr txBox="1"/>
          <p:nvPr/>
        </p:nvSpPr>
        <p:spPr>
          <a:xfrm>
            <a:off x="18755059" y="4217241"/>
            <a:ext cx="3913758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Sentence case heading sample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89B6D4B-BA01-4948-9B8E-63DCFE000972}"/>
              </a:ext>
            </a:extLst>
          </p:cNvPr>
          <p:cNvSpPr txBox="1"/>
          <p:nvPr/>
        </p:nvSpPr>
        <p:spPr>
          <a:xfrm>
            <a:off x="-3830576" y="0"/>
            <a:ext cx="3647953" cy="76944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2400" b="1" dirty="0">
                <a:solidFill>
                  <a:srgbClr val="FF0000"/>
                </a:solidFill>
              </a:rPr>
              <a:t>PLEASE NOTE: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This is the CNR/College of Nursing instructional 5ftx3ft poster template </a:t>
            </a:r>
            <a:r>
              <a:rPr lang="en-US" sz="2400" b="1" u="sng" dirty="0">
                <a:solidFill>
                  <a:srgbClr val="FF0000"/>
                </a:solidFill>
              </a:rPr>
              <a:t>for PRINTING </a:t>
            </a:r>
            <a:r>
              <a:rPr lang="en-US" sz="2400" b="1" dirty="0">
                <a:solidFill>
                  <a:srgbClr val="FF0000"/>
                </a:solidFill>
              </a:rPr>
              <a:t>your poster.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Feel free to use your own design while keeping the top banner the same.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Included are 3 logo variations in case you need to include the logo of another institution.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College of Nursing provides FREE poster printing services</a:t>
            </a:r>
            <a:r>
              <a:rPr lang="en-US" sz="24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2400" dirty="0"/>
              <a:t>for 5ft x 3ft posters such as this one.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EBD97B8-9361-4D2B-8D7F-802D439A5B1C}"/>
              </a:ext>
            </a:extLst>
          </p:cNvPr>
          <p:cNvSpPr txBox="1"/>
          <p:nvPr/>
        </p:nvSpPr>
        <p:spPr>
          <a:xfrm>
            <a:off x="17215412" y="4875970"/>
            <a:ext cx="1016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>
              <a:spcAft>
                <a:spcPts val="1200"/>
              </a:spcAft>
            </a:pPr>
            <a:r>
              <a:rPr lang="en-US" sz="2400" dirty="0"/>
              <a:t>Break up the bullets with infographics, icons, tables, diagrams or pictures </a:t>
            </a:r>
          </a:p>
        </p:txBody>
      </p:sp>
    </p:spTree>
    <p:extLst>
      <p:ext uri="{BB962C8B-B14F-4D97-AF65-F5344CB8AC3E}">
        <p14:creationId xmlns:p14="http://schemas.microsoft.com/office/powerpoint/2010/main" val="68271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AE401BCC-CF5E-49AD-A175-71A3B723A6C5}"/>
              </a:ext>
            </a:extLst>
          </p:cNvPr>
          <p:cNvSpPr/>
          <p:nvPr/>
        </p:nvSpPr>
        <p:spPr>
          <a:xfrm>
            <a:off x="434598" y="11620732"/>
            <a:ext cx="4882896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B5625D01-3E6C-4D80-9A89-66BA26D8ED13}"/>
              </a:ext>
            </a:extLst>
          </p:cNvPr>
          <p:cNvSpPr/>
          <p:nvPr/>
        </p:nvSpPr>
        <p:spPr>
          <a:xfrm>
            <a:off x="434598" y="4101144"/>
            <a:ext cx="4879868" cy="548640"/>
          </a:xfrm>
          <a:prstGeom prst="round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62D4B4-5013-4D3D-AFA4-F792EC8B2F61}"/>
              </a:ext>
            </a:extLst>
          </p:cNvPr>
          <p:cNvSpPr txBox="1"/>
          <p:nvPr/>
        </p:nvSpPr>
        <p:spPr>
          <a:xfrm>
            <a:off x="14092239" y="7416274"/>
            <a:ext cx="184731" cy="7305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4688559" y="437959"/>
            <a:ext cx="18107214" cy="12054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3600" dirty="0">
                <a:solidFill>
                  <a:srgbClr val="FFC000"/>
                </a:solidFill>
                <a:latin typeface="Arial Black" panose="020B0A04020102020204" pitchFamily="34" charset="0"/>
              </a:rPr>
              <a:t>5ft x 3ft Poster Setup = 30in x 18in </a:t>
            </a:r>
            <a:r>
              <a:rPr lang="en-US" sz="3600" dirty="0">
                <a:solidFill>
                  <a:srgbClr val="FFC000"/>
                </a:solidFill>
              </a:rPr>
              <a:t>(all elements will be </a:t>
            </a:r>
            <a:r>
              <a:rPr lang="en-US" sz="3600" b="1" dirty="0">
                <a:solidFill>
                  <a:schemeClr val="bg1"/>
                </a:solidFill>
              </a:rPr>
              <a:t>doubled</a:t>
            </a:r>
            <a:r>
              <a:rPr lang="en-US" sz="3600" dirty="0">
                <a:solidFill>
                  <a:srgbClr val="FFC000"/>
                </a:solidFill>
              </a:rPr>
              <a:t> when printed)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Title Should Be ~1 inch High and Start Lower Than Top of Logo </a:t>
            </a:r>
            <a:endParaRPr lang="en-US" sz="4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88A99-0905-4010-80DF-3560E8A4065C}"/>
              </a:ext>
            </a:extLst>
          </p:cNvPr>
          <p:cNvSpPr txBox="1"/>
          <p:nvPr/>
        </p:nvSpPr>
        <p:spPr>
          <a:xfrm>
            <a:off x="4167630" y="3015018"/>
            <a:ext cx="1502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Guidelines for Designing a Basic 5ft Wide x 3ft High Poster</a:t>
            </a:r>
            <a:endParaRPr lang="en-US" sz="3600" dirty="0">
              <a:solidFill>
                <a:srgbClr val="FFC7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814DC0C9-5F59-4083-BBFF-E80E28608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6652" y="4132140"/>
            <a:ext cx="38388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F294E38-3A3F-4F1D-8C58-E7EE18CDD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3885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44FCAF3-88A6-4E7C-A221-CEB54921D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4812" y="4132140"/>
            <a:ext cx="4260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3200" b="1" dirty="0">
                <a:solidFill>
                  <a:srgbClr val="1E3D7D"/>
                </a:solidFill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2F39D5-CAFA-4439-B00D-DFA19E1C4F32}"/>
              </a:ext>
            </a:extLst>
          </p:cNvPr>
          <p:cNvSpPr txBox="1"/>
          <p:nvPr/>
        </p:nvSpPr>
        <p:spPr>
          <a:xfrm>
            <a:off x="575535" y="4875970"/>
            <a:ext cx="7502947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Poster Size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C00000"/>
                </a:solidFill>
              </a:rPr>
              <a:t>this 30” x 18” template </a:t>
            </a:r>
            <a:r>
              <a:rPr lang="en-US" sz="2400" dirty="0"/>
              <a:t>is for a poster that will measure </a:t>
            </a:r>
            <a:r>
              <a:rPr lang="en-US" sz="2400" dirty="0">
                <a:solidFill>
                  <a:srgbClr val="C00000"/>
                </a:solidFill>
              </a:rPr>
              <a:t>5 foot wide x 3 foot high</a:t>
            </a:r>
            <a:r>
              <a:rPr lang="en-US" sz="2400" dirty="0"/>
              <a:t> when printed at </a:t>
            </a:r>
            <a:br>
              <a:rPr lang="en-US" sz="2400" dirty="0"/>
            </a:br>
            <a:r>
              <a:rPr lang="en-US" sz="2400" dirty="0">
                <a:solidFill>
                  <a:srgbClr val="C00000"/>
                </a:solidFill>
              </a:rPr>
              <a:t>200% magnification</a:t>
            </a:r>
            <a:r>
              <a:rPr lang="en-US" sz="2400" dirty="0"/>
              <a:t>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What will it look like when printed? </a:t>
            </a:r>
            <a:r>
              <a:rPr lang="en-US" sz="2400" dirty="0"/>
              <a:t>To see what the individual elements will look like when printed, </a:t>
            </a:r>
            <a:r>
              <a:rPr lang="en-US" sz="2400" dirty="0">
                <a:solidFill>
                  <a:srgbClr val="C00000"/>
                </a:solidFill>
              </a:rPr>
              <a:t>zoom to 200%</a:t>
            </a:r>
            <a:r>
              <a:rPr lang="en-US" sz="2400" dirty="0"/>
              <a:t>. Make sure that all images appear sharp.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Font size used in this template</a:t>
            </a:r>
            <a:r>
              <a:rPr lang="en-US" sz="2400" dirty="0"/>
              <a:t>: 24pt in all text boxes. Will print at 48 pt. This is large enough text to easily read from 6 feet away. </a:t>
            </a:r>
            <a:r>
              <a:rPr lang="en-US" sz="2400" dirty="0">
                <a:solidFill>
                  <a:srgbClr val="FF0000"/>
                </a:solidFill>
              </a:rPr>
              <a:t>If you need more space, reduce font to 18pt (printed size will be 36pt).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Consistency</a:t>
            </a:r>
            <a:r>
              <a:rPr lang="en-US" sz="2400" dirty="0"/>
              <a:t>: Font type and size in </a:t>
            </a:r>
            <a:r>
              <a:rPr lang="en-US" sz="2400" b="1" dirty="0"/>
              <a:t>all text boxes </a:t>
            </a:r>
            <a:r>
              <a:rPr lang="en-US" sz="2400" dirty="0"/>
              <a:t>should be the </a:t>
            </a:r>
            <a:r>
              <a:rPr lang="en-US" sz="2400" u="sng" dirty="0"/>
              <a:t>same</a:t>
            </a:r>
            <a:r>
              <a:rPr lang="en-US" sz="2400" dirty="0"/>
              <a:t>. You can use smaller font in </a:t>
            </a:r>
            <a:r>
              <a:rPr lang="en-US" sz="2400" b="1" dirty="0"/>
              <a:t>tables</a:t>
            </a:r>
            <a:r>
              <a:rPr lang="en-US" sz="2400" dirty="0"/>
              <a:t> and </a:t>
            </a:r>
            <a:r>
              <a:rPr lang="en-US" sz="2400" b="1" dirty="0"/>
              <a:t>references</a:t>
            </a:r>
            <a:r>
              <a:rPr lang="en-US" sz="2400" dirty="0"/>
              <a:t> but not smaller than 14 pt.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Reducing verbiage: </a:t>
            </a:r>
            <a:r>
              <a:rPr lang="en-US" sz="2400" dirty="0"/>
              <a:t>Instead of making the font smaller in text boxes to fit more text, think of ways to distill the essence of what you want to convey with less text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41E7BB8B-6B06-4E39-B53E-A654782FB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10" y="11661536"/>
            <a:ext cx="48798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ADDITIONAL HEADING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361CFC-08A8-4FAC-975F-E4ED828B099C}"/>
              </a:ext>
            </a:extLst>
          </p:cNvPr>
          <p:cNvSpPr/>
          <p:nvPr/>
        </p:nvSpPr>
        <p:spPr>
          <a:xfrm>
            <a:off x="577277" y="12414987"/>
            <a:ext cx="750120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Apart from the main headings, Introduction, Methods, Results, Conclusions, you may need to include another heading.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/>
              <a:t>If you do not need an additional heading, you can add a picture to use up white space, or expand the content of the previous text box.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FA843E-2FBE-4369-ADD3-A64CE2FEFB1C}"/>
              </a:ext>
            </a:extLst>
          </p:cNvPr>
          <p:cNvSpPr txBox="1"/>
          <p:nvPr/>
        </p:nvSpPr>
        <p:spPr>
          <a:xfrm>
            <a:off x="9153215" y="4875970"/>
            <a:ext cx="795547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Guides</a:t>
            </a:r>
            <a:r>
              <a:rPr lang="en-US" sz="2400" dirty="0"/>
              <a:t>: use guides to align all text boxes and images vertically and horizontally. To turn on guides, click “View” and check “Guides”. </a:t>
            </a:r>
          </a:p>
          <a:p>
            <a:pPr marL="457200" indent="-338138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/>
              <a:t>Resizing Images proportionally</a:t>
            </a:r>
            <a:r>
              <a:rPr lang="en-US" sz="2400" dirty="0"/>
              <a:t>: hold down “</a:t>
            </a:r>
            <a:r>
              <a:rPr lang="en-US" sz="2400" b="1" dirty="0"/>
              <a:t>Shift</a:t>
            </a:r>
            <a:r>
              <a:rPr lang="en-US" sz="2400" dirty="0"/>
              <a:t>” key while dragging corner handle. Avoid dragging width and height handles separately. </a:t>
            </a:r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DE21CA61-3C1F-48D0-9354-C889779C6A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0"/>
          <a:stretch/>
        </p:blipFill>
        <p:spPr>
          <a:xfrm>
            <a:off x="10636275" y="7454864"/>
            <a:ext cx="3994889" cy="24370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74733CE-09C6-4D37-BBC8-8BCEF9B826AE}"/>
              </a:ext>
            </a:extLst>
          </p:cNvPr>
          <p:cNvSpPr/>
          <p:nvPr/>
        </p:nvSpPr>
        <p:spPr>
          <a:xfrm>
            <a:off x="10358515" y="7557841"/>
            <a:ext cx="4085757" cy="1985040"/>
          </a:xfrm>
          <a:prstGeom prst="rect">
            <a:avLst/>
          </a:prstGeom>
          <a:solidFill>
            <a:srgbClr val="FFFF00">
              <a:alpha val="81000"/>
            </a:srgbClr>
          </a:solidFill>
          <a:ln>
            <a:solidFill>
              <a:srgbClr val="FF0000">
                <a:alpha val="79000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AC8DD9-2BCC-46C6-BE83-E73B6CACCBC4}"/>
              </a:ext>
            </a:extLst>
          </p:cNvPr>
          <p:cNvSpPr txBox="1"/>
          <p:nvPr/>
        </p:nvSpPr>
        <p:spPr>
          <a:xfrm>
            <a:off x="11011605" y="7874934"/>
            <a:ext cx="345551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Use high </a:t>
            </a:r>
            <a:r>
              <a:rPr lang="en-US" sz="1600" b="1" dirty="0"/>
              <a:t>RESOLUTION, </a:t>
            </a:r>
            <a:r>
              <a:rPr lang="en-US" sz="1600" b="1" u="sng" dirty="0"/>
              <a:t>copyright free </a:t>
            </a:r>
            <a:r>
              <a:rPr lang="en-US" sz="1600" b="1" dirty="0"/>
              <a:t>IMAGES: </a:t>
            </a:r>
            <a:r>
              <a:rPr lang="en-US" sz="1600" dirty="0">
                <a:solidFill>
                  <a:srgbClr val="FF0000"/>
                </a:solidFill>
              </a:rPr>
              <a:t>low resolution images will print </a:t>
            </a:r>
            <a:r>
              <a:rPr lang="en-US" sz="1600" b="1" dirty="0">
                <a:solidFill>
                  <a:srgbClr val="FF0000"/>
                </a:solidFill>
              </a:rPr>
              <a:t>FUZZY</a:t>
            </a:r>
            <a:r>
              <a:rPr lang="en-US" sz="1600" dirty="0"/>
              <a:t>. To see what the image will look like when printed, </a:t>
            </a:r>
            <a:r>
              <a:rPr lang="en-US" sz="1600" dirty="0">
                <a:solidFill>
                  <a:srgbClr val="FF0000"/>
                </a:solidFill>
              </a:rPr>
              <a:t>ZOOM IN AT 200%.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280051-7083-4D12-B050-71686DD27EAD}"/>
              </a:ext>
            </a:extLst>
          </p:cNvPr>
          <p:cNvSpPr txBox="1"/>
          <p:nvPr/>
        </p:nvSpPr>
        <p:spPr>
          <a:xfrm>
            <a:off x="17149498" y="11013754"/>
            <a:ext cx="9471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>
              <a:spcAft>
                <a:spcPts val="1200"/>
              </a:spcAft>
            </a:pPr>
            <a:r>
              <a:rPr lang="en-US" sz="2400" dirty="0"/>
              <a:t>This layout is aimed at helping you determine the amount of text that will fit into a 5ft x 3ft poster while leaving enough white space and using font size comfortable enough to read from 6 feet away.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CE659A50-E078-4AAB-AEC5-8CD07B397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5564" y="12899228"/>
            <a:ext cx="9965648" cy="2174954"/>
          </a:xfrm>
          <a:prstGeom prst="rect">
            <a:avLst/>
          </a:prstGeom>
          <a:noFill/>
          <a:ln w="6350">
            <a:solidFill>
              <a:srgbClr val="02458D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/>
            <a:r>
              <a:rPr lang="en-US" sz="2400" b="1" dirty="0">
                <a:solidFill>
                  <a:srgbClr val="1E3D7D"/>
                </a:solidFill>
              </a:rPr>
              <a:t>References: </a:t>
            </a:r>
          </a:p>
          <a:p>
            <a:pPr marL="508000" indent="-271463" defTabSz="4389438">
              <a:spcAft>
                <a:spcPts val="400"/>
              </a:spcAft>
              <a:buAutoNum type="arabicPeriod"/>
            </a:pPr>
            <a:r>
              <a:rPr lang="en-US" dirty="0"/>
              <a:t>References should use the AMA style, meaning abbreviated journal names and no commas, in order  to conserve space. </a:t>
            </a:r>
          </a:p>
          <a:p>
            <a:pPr marL="508000" indent="-271463" defTabSz="4389438">
              <a:buAutoNum type="arabicPeriod"/>
            </a:pPr>
            <a:r>
              <a:rPr lang="en-US" u="sng" dirty="0"/>
              <a:t>Sample reference</a:t>
            </a:r>
            <a:r>
              <a:rPr lang="en-US" dirty="0"/>
              <a:t>: Domingo J. Influence of cooking processes on the concentrations of toxic metals and various organic environmental pollutants in food: A review of the published literature. </a:t>
            </a:r>
            <a:r>
              <a:rPr lang="en-US" dirty="0" err="1"/>
              <a:t>Crit</a:t>
            </a:r>
            <a:r>
              <a:rPr lang="en-US" dirty="0"/>
              <a:t> Rev Food </a:t>
            </a:r>
            <a:r>
              <a:rPr lang="en-US" dirty="0" err="1"/>
              <a:t>Sci</a:t>
            </a:r>
            <a:r>
              <a:rPr lang="en-US" dirty="0"/>
              <a:t> </a:t>
            </a:r>
            <a:r>
              <a:rPr lang="en-US" dirty="0" err="1"/>
              <a:t>Nutr</a:t>
            </a:r>
            <a:r>
              <a:rPr lang="en-US" dirty="0"/>
              <a:t>. 2011;51(1):29-37. </a:t>
            </a:r>
          </a:p>
          <a:p>
            <a:pPr marL="508000" indent="-271463" defTabSz="4389438">
              <a:buAutoNum type="arabicPeriod"/>
            </a:pPr>
            <a:r>
              <a:rPr lang="en-US" dirty="0"/>
              <a:t>If you have many refs, omit the title: Domingo J. </a:t>
            </a:r>
            <a:r>
              <a:rPr lang="en-US" dirty="0" err="1"/>
              <a:t>Crit</a:t>
            </a:r>
            <a:r>
              <a:rPr lang="en-US" dirty="0"/>
              <a:t> Rev Food Sci </a:t>
            </a:r>
            <a:r>
              <a:rPr lang="en-US" dirty="0" err="1"/>
              <a:t>Nutr</a:t>
            </a:r>
            <a:r>
              <a:rPr lang="en-US" dirty="0"/>
              <a:t>. 2011;51(1):29-37.</a:t>
            </a:r>
            <a:endParaRPr lang="en-US" b="1" dirty="0">
              <a:solidFill>
                <a:srgbClr val="1E3D7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Insert Your Acknowledgements Here       |      You can also place references here if space is a concern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1AEBA58-9FD6-4BB8-943E-4C9E21D58D5F}"/>
              </a:ext>
            </a:extLst>
          </p:cNvPr>
          <p:cNvSpPr txBox="1"/>
          <p:nvPr/>
        </p:nvSpPr>
        <p:spPr>
          <a:xfrm>
            <a:off x="5083325" y="1591743"/>
            <a:ext cx="1578253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r>
              <a:rPr lang="en-US" dirty="0">
                <a:solidFill>
                  <a:srgbClr val="FF0000"/>
                </a:solidFill>
              </a:rPr>
              <a:t> or higher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445DDA3-51AA-4976-968C-EF1DB590B0F4}"/>
              </a:ext>
            </a:extLst>
          </p:cNvPr>
          <p:cNvSpPr txBox="1"/>
          <p:nvPr/>
        </p:nvSpPr>
        <p:spPr>
          <a:xfrm>
            <a:off x="16467437" y="1830761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E01CA40-2D6C-4646-85BD-CF473D6FC97D}"/>
              </a:ext>
            </a:extLst>
          </p:cNvPr>
          <p:cNvSpPr txBox="1"/>
          <p:nvPr/>
        </p:nvSpPr>
        <p:spPr>
          <a:xfrm>
            <a:off x="16979515" y="2317320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24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45F0BF9-E62B-4020-8A2D-D944D58FB20E}"/>
              </a:ext>
            </a:extLst>
          </p:cNvPr>
          <p:cNvSpPr txBox="1"/>
          <p:nvPr/>
        </p:nvSpPr>
        <p:spPr>
          <a:xfrm>
            <a:off x="3426726" y="3144235"/>
            <a:ext cx="669350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36 </a:t>
            </a:r>
            <a:r>
              <a:rPr lang="en-US" dirty="0" err="1">
                <a:solidFill>
                  <a:srgbClr val="FF0000"/>
                </a:solidFill>
              </a:rPr>
              <a:t>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88F13C2-5B35-40F6-9E9E-49D28615FC0B}"/>
              </a:ext>
            </a:extLst>
          </p:cNvPr>
          <p:cNvSpPr txBox="1"/>
          <p:nvPr/>
        </p:nvSpPr>
        <p:spPr>
          <a:xfrm>
            <a:off x="5391551" y="4217241"/>
            <a:ext cx="3163824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28pt (will be 56 when printed)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1DD94E7-380F-4CAD-8A7D-F472647720EF}"/>
              </a:ext>
            </a:extLst>
          </p:cNvPr>
          <p:cNvSpPr txBox="1"/>
          <p:nvPr/>
        </p:nvSpPr>
        <p:spPr>
          <a:xfrm>
            <a:off x="9141767" y="13302680"/>
            <a:ext cx="461665" cy="151111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vert270" wrap="none" rtlCol="0" anchor="ctr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Turn on Guides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8975459-3A94-4C37-A873-CE26CF620ECF}"/>
              </a:ext>
            </a:extLst>
          </p:cNvPr>
          <p:cNvSpPr txBox="1"/>
          <p:nvPr/>
        </p:nvSpPr>
        <p:spPr>
          <a:xfrm>
            <a:off x="17030700" y="12445613"/>
            <a:ext cx="6152582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References can have smaller font – here 18pt (36 when printed)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95A21512-FFBF-4F52-9270-2D6E3769F664}"/>
              </a:ext>
            </a:extLst>
          </p:cNvPr>
          <p:cNvGrpSpPr/>
          <p:nvPr/>
        </p:nvGrpSpPr>
        <p:grpSpPr>
          <a:xfrm>
            <a:off x="18343136" y="5596108"/>
            <a:ext cx="6649651" cy="4356769"/>
            <a:chOff x="18722067" y="6639808"/>
            <a:chExt cx="6649651" cy="4356769"/>
          </a:xfrm>
        </p:grpSpPr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8625F4B6-E014-4058-A357-2D32F14197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22067" y="6639808"/>
              <a:ext cx="6649651" cy="435676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B0993CE-F7CC-4414-86D4-8AAAC9002D45}"/>
                </a:ext>
              </a:extLst>
            </p:cNvPr>
            <p:cNvSpPr txBox="1"/>
            <p:nvPr/>
          </p:nvSpPr>
          <p:spPr>
            <a:xfrm>
              <a:off x="21329027" y="7992110"/>
              <a:ext cx="140628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Make use of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infographics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9B96D5D2-9E69-4DF2-8813-57301FB827F7}"/>
                </a:ext>
              </a:extLst>
            </p:cNvPr>
            <p:cNvSpPr txBox="1"/>
            <p:nvPr/>
          </p:nvSpPr>
          <p:spPr>
            <a:xfrm>
              <a:off x="20112885" y="6794299"/>
              <a:ext cx="1632113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Is this legible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6ft away?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C856C6D-C106-4F0B-AA9A-C358D1FF1DE2}"/>
                </a:ext>
              </a:extLst>
            </p:cNvPr>
            <p:cNvSpPr txBox="1"/>
            <p:nvPr/>
          </p:nvSpPr>
          <p:spPr>
            <a:xfrm>
              <a:off x="22372204" y="6794079"/>
              <a:ext cx="1553246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Check: </a:t>
              </a:r>
              <a:br>
                <a:rPr lang="en-US" b="1" dirty="0">
                  <a:solidFill>
                    <a:srgbClr val="02458D"/>
                  </a:solidFill>
                </a:rPr>
              </a:br>
              <a:r>
                <a:rPr lang="en-US" b="1" dirty="0">
                  <a:solidFill>
                    <a:srgbClr val="02458D"/>
                  </a:solidFill>
                </a:rPr>
                <a:t>Zoom to 200%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511567F9-5FBE-487B-8848-C958458022DF}"/>
                </a:ext>
              </a:extLst>
            </p:cNvPr>
            <p:cNvSpPr txBox="1"/>
            <p:nvPr/>
          </p:nvSpPr>
          <p:spPr>
            <a:xfrm>
              <a:off x="20149576" y="9186624"/>
              <a:ext cx="148515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Permission to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use graphics?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C1A01ACB-7079-42CF-9AC7-D146D64FC633}"/>
                </a:ext>
              </a:extLst>
            </p:cNvPr>
            <p:cNvSpPr txBox="1"/>
            <p:nvPr/>
          </p:nvSpPr>
          <p:spPr>
            <a:xfrm>
              <a:off x="22311153" y="9169801"/>
              <a:ext cx="1812420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Don’t lift images 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from websites 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D3FDDB1-86CD-415E-A0EB-5FA7C1371FE1}"/>
                </a:ext>
              </a:extLst>
            </p:cNvPr>
            <p:cNvSpPr txBox="1"/>
            <p:nvPr/>
          </p:nvSpPr>
          <p:spPr>
            <a:xfrm>
              <a:off x="18991498" y="7984150"/>
              <a:ext cx="1569532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Too much text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in bullets?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7A092D76-23AB-4C9C-8418-14B764E954E8}"/>
                </a:ext>
              </a:extLst>
            </p:cNvPr>
            <p:cNvSpPr txBox="1"/>
            <p:nvPr/>
          </p:nvSpPr>
          <p:spPr>
            <a:xfrm>
              <a:off x="23460750" y="7984863"/>
              <a:ext cx="1726819" cy="64633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Picture worth a</a:t>
              </a:r>
            </a:p>
            <a:p>
              <a:pPr algn="ctr"/>
              <a:r>
                <a:rPr lang="en-US" b="1" dirty="0">
                  <a:solidFill>
                    <a:srgbClr val="02458D"/>
                  </a:solidFill>
                </a:rPr>
                <a:t>thousand words</a:t>
              </a:r>
            </a:p>
          </p:txBody>
        </p:sp>
      </p:grp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640CF3D-3128-4CDF-986C-9E2FB9897ECA}"/>
              </a:ext>
            </a:extLst>
          </p:cNvPr>
          <p:cNvSpPr/>
          <p:nvPr/>
        </p:nvSpPr>
        <p:spPr>
          <a:xfrm>
            <a:off x="9167364" y="10053568"/>
            <a:ext cx="7502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38138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</a:rPr>
              <a:t>Few examples</a:t>
            </a:r>
            <a:r>
              <a:rPr lang="en-US" sz="2400" dirty="0">
                <a:solidFill>
                  <a:prstClr val="black"/>
                </a:solidFill>
              </a:rPr>
              <a:t> of sites offering </a:t>
            </a:r>
            <a:r>
              <a:rPr lang="en-US" sz="2400" b="1" u="sng" dirty="0">
                <a:solidFill>
                  <a:prstClr val="black"/>
                </a:solidFill>
              </a:rPr>
              <a:t>free</a:t>
            </a:r>
            <a:r>
              <a:rPr lang="en-US" sz="2400" b="1" dirty="0">
                <a:solidFill>
                  <a:prstClr val="black"/>
                </a:solidFill>
              </a:rPr>
              <a:t> images</a:t>
            </a:r>
            <a:r>
              <a:rPr lang="en-US" sz="2400" dirty="0">
                <a:solidFill>
                  <a:prstClr val="black"/>
                </a:solidFill>
              </a:rPr>
              <a:t>: 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https://unsplash.com/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https://www.cleanpng.com/</a:t>
            </a:r>
          </a:p>
          <a:p>
            <a:pPr marL="914400" lvl="1" indent="-3381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</a:rPr>
              <a:t>https://www.pexels.com/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896B96-0DD6-41E0-BD42-6BCA1E1D4CBA}"/>
              </a:ext>
            </a:extLst>
          </p:cNvPr>
          <p:cNvSpPr txBox="1"/>
          <p:nvPr/>
        </p:nvSpPr>
        <p:spPr>
          <a:xfrm>
            <a:off x="19200665" y="3144235"/>
            <a:ext cx="586997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 background can be any color within your color scheme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0B065A6-EB97-4327-AC53-E8A5D4991619}"/>
              </a:ext>
            </a:extLst>
          </p:cNvPr>
          <p:cNvGrpSpPr/>
          <p:nvPr/>
        </p:nvGrpSpPr>
        <p:grpSpPr>
          <a:xfrm>
            <a:off x="17024325" y="10276493"/>
            <a:ext cx="4879868" cy="555139"/>
            <a:chOff x="17024325" y="10230773"/>
            <a:chExt cx="4879868" cy="55513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0F0DFECF-027F-4477-8704-5804BFB2E7B8}"/>
                </a:ext>
              </a:extLst>
            </p:cNvPr>
            <p:cNvSpPr/>
            <p:nvPr/>
          </p:nvSpPr>
          <p:spPr>
            <a:xfrm>
              <a:off x="17024325" y="10230773"/>
              <a:ext cx="4879868" cy="548640"/>
            </a:xfrm>
            <a:prstGeom prst="roundRect">
              <a:avLst/>
            </a:prstGeom>
            <a:solidFill>
              <a:srgbClr val="0245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 Box 10">
              <a:extLst>
                <a:ext uri="{FF2B5EF4-FFF2-40B4-BE49-F238E27FC236}">
                  <a16:creationId xmlns:a16="http://schemas.microsoft.com/office/drawing/2014/main" id="{AFBBDF3C-F71E-4D75-8550-DB4186A7B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5011" y="10262692"/>
              <a:ext cx="32580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4389438">
                <a:spcBef>
                  <a:spcPct val="50000"/>
                </a:spcBef>
              </a:pPr>
              <a:r>
                <a:rPr lang="en-US" sz="28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CONCLUSIONS</a:t>
              </a:r>
            </a:p>
          </p:txBody>
        </p:sp>
      </p:grp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76CA7487-BEC8-41C3-9402-9E8C739EB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875850"/>
              </p:ext>
            </p:extLst>
          </p:nvPr>
        </p:nvGraphicFramePr>
        <p:xfrm>
          <a:off x="10150214" y="12952779"/>
          <a:ext cx="5589522" cy="2148826"/>
        </p:xfrm>
        <a:graphic>
          <a:graphicData uri="http://schemas.openxmlformats.org/drawingml/2006/table">
            <a:tbl>
              <a:tblPr/>
              <a:tblGrid>
                <a:gridCol w="192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0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1. Title of Table (20 </a:t>
                      </a:r>
                      <a:r>
                        <a:rPr lang="en-US" sz="20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font, center vertically)</a:t>
                      </a: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B6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199" marR="46199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33439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 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font</a:t>
                      </a:r>
                    </a:p>
                  </a:txBody>
                  <a:tcPr marL="49194" marR="491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5935E1DB-2688-4983-8E30-7C5EC8471C06}"/>
              </a:ext>
            </a:extLst>
          </p:cNvPr>
          <p:cNvSpPr/>
          <p:nvPr/>
        </p:nvSpPr>
        <p:spPr>
          <a:xfrm>
            <a:off x="9174046" y="11686828"/>
            <a:ext cx="7914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38138">
              <a:buFont typeface="Wingdings" panose="05000000000000000000" pitchFamily="2" charset="2"/>
              <a:buChar char="q"/>
            </a:pPr>
            <a:r>
              <a:rPr lang="en-US" sz="2400" b="1" dirty="0"/>
              <a:t>Tables: </a:t>
            </a:r>
            <a:r>
              <a:rPr lang="en-US" sz="2400" dirty="0"/>
              <a:t>Use as large, sans-serif font as possible. Font size smaller than 14pt will be too small to read when viewed from 6 feet away.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1890AAD-41D1-4E02-A5F5-1A7D716964EA}"/>
              </a:ext>
            </a:extLst>
          </p:cNvPr>
          <p:cNvSpPr txBox="1"/>
          <p:nvPr/>
        </p:nvSpPr>
        <p:spPr>
          <a:xfrm>
            <a:off x="11420372" y="4217241"/>
            <a:ext cx="4020911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No background heading sample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827C49D-2874-41EC-8E14-B3AE32290CD8}"/>
              </a:ext>
            </a:extLst>
          </p:cNvPr>
          <p:cNvSpPr txBox="1"/>
          <p:nvPr/>
        </p:nvSpPr>
        <p:spPr>
          <a:xfrm>
            <a:off x="18755059" y="4217241"/>
            <a:ext cx="3913758" cy="369332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32pt - Sentence case heading sample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1E29D2-B5E2-4820-89CB-4C056F52DD72}"/>
              </a:ext>
            </a:extLst>
          </p:cNvPr>
          <p:cNvSpPr txBox="1"/>
          <p:nvPr/>
        </p:nvSpPr>
        <p:spPr>
          <a:xfrm>
            <a:off x="-3830576" y="0"/>
            <a:ext cx="3724402" cy="76944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2400" b="1" dirty="0">
                <a:solidFill>
                  <a:srgbClr val="FF0000"/>
                </a:solidFill>
              </a:rPr>
              <a:t>PLEASE NOTE: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This is the CNR/College of Nursing instructional 5ftx3ft poster template </a:t>
            </a:r>
            <a:r>
              <a:rPr lang="en-US" sz="2400" b="1" u="sng" dirty="0">
                <a:solidFill>
                  <a:srgbClr val="FF0000"/>
                </a:solidFill>
              </a:rPr>
              <a:t>for PRINTING </a:t>
            </a:r>
            <a:r>
              <a:rPr lang="en-US" sz="2400" b="1" dirty="0">
                <a:solidFill>
                  <a:srgbClr val="FF0000"/>
                </a:solidFill>
              </a:rPr>
              <a:t>your poster.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Feel free to use your own design while keeping the top banner the same.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Included are 3 logo variations in case you need to include the logo of another institution.</a:t>
            </a:r>
          </a:p>
          <a:p>
            <a:pPr marL="236538" indent="-2365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College of Nursing provides FREE poster printing services</a:t>
            </a:r>
            <a:r>
              <a:rPr lang="en-US" sz="24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2400" dirty="0"/>
              <a:t>for 5ft x 3ft posters such as this one.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8792FD-7A83-4D61-9E1A-0745B553F535}"/>
              </a:ext>
            </a:extLst>
          </p:cNvPr>
          <p:cNvSpPr txBox="1"/>
          <p:nvPr/>
        </p:nvSpPr>
        <p:spPr>
          <a:xfrm>
            <a:off x="17215412" y="4875970"/>
            <a:ext cx="10162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>
              <a:spcAft>
                <a:spcPts val="1200"/>
              </a:spcAft>
            </a:pPr>
            <a:r>
              <a:rPr lang="en-US" sz="2400" dirty="0"/>
              <a:t>Break up the bullets with infographics, icons, tables, diagrams or pictures </a:t>
            </a:r>
          </a:p>
        </p:txBody>
      </p:sp>
    </p:spTree>
    <p:extLst>
      <p:ext uri="{BB962C8B-B14F-4D97-AF65-F5344CB8AC3E}">
        <p14:creationId xmlns:p14="http://schemas.microsoft.com/office/powerpoint/2010/main" val="15982942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3391</TotalTime>
  <Words>2415</Words>
  <Application>Microsoft Office PowerPoint</Application>
  <PresentationFormat>Custom</PresentationFormat>
  <Paragraphs>207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Open Sans</vt:lpstr>
      <vt:lpstr>Wingdings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Eva S. Zeisky</cp:lastModifiedBy>
  <cp:revision>74</cp:revision>
  <dcterms:created xsi:type="dcterms:W3CDTF">2019-05-01T18:55:21Z</dcterms:created>
  <dcterms:modified xsi:type="dcterms:W3CDTF">2021-09-29T18:28:30Z</dcterms:modified>
</cp:coreProperties>
</file>