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7" r:id="rId5"/>
    <p:sldId id="259" r:id="rId6"/>
    <p:sldId id="262" r:id="rId7"/>
    <p:sldId id="260" r:id="rId8"/>
    <p:sldId id="272" r:id="rId9"/>
    <p:sldId id="266" r:id="rId10"/>
    <p:sldId id="267" r:id="rId11"/>
    <p:sldId id="268" r:id="rId12"/>
    <p:sldId id="269" r:id="rId13"/>
    <p:sldId id="265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90B8"/>
    <a:srgbClr val="3D3D3D"/>
    <a:srgbClr val="969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099" autoAdjust="0"/>
  </p:normalViewPr>
  <p:slideViewPr>
    <p:cSldViewPr snapToGrid="0">
      <p:cViewPr varScale="1">
        <p:scale>
          <a:sx n="116" d="100"/>
          <a:sy n="116" d="100"/>
        </p:scale>
        <p:origin x="653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F3A67-0FDE-4173-9611-0615BFDAB41F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DB4DA-5195-4C89-8E5D-3EBBC55D0D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30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131A57-674E-4AA4-B4B5-8177F809369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136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Peter Buckland, Academic Program Manager, Penn State Sustainability Institute</a:t>
            </a:r>
          </a:p>
          <a:p>
            <a:pPr lvl="2"/>
            <a:r>
              <a:rPr lang="en-US" dirty="0"/>
              <a:t> Ph.D. in Educational Theory and Policy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DB4DA-5195-4C89-8E5D-3EBBC55D0DF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59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Raise awareness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At state-wide faculty meeting - Ruth McDermott-Levy - Associate Professor and Director, Center for Global and Public Health at Villanova - Expert in impacts of climate change on human health, climate adaptation, and Ethical Principles of Global Health Nursing Practice.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Dr. Amy Collins, MD, Senior Clinical Advisor for Physician Engagement at Health Care Without Harm, ER physician and Leader in climate-smart healthcare and mentor to emerging leaders committed to this cause.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DB4DA-5195-4C89-8E5D-3EBBC55D0DF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48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06400" y="3073070"/>
            <a:ext cx="11379200" cy="32896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3" y="2495449"/>
            <a:ext cx="10993547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3" name="Picture 12" descr="CON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39" y="5568987"/>
            <a:ext cx="2481847" cy="67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28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5" y="614407"/>
            <a:ext cx="11309339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6ABA-D74F-44C5-AB0C-5AA2CF390084}" type="datetime1">
              <a:rPr lang="en-US" smtClean="0">
                <a:solidFill>
                  <a:srgbClr val="4590B8"/>
                </a:solidFill>
              </a:rPr>
              <a:pPr/>
              <a:t>2/3/2021</a:t>
            </a:fld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590B8"/>
                </a:solidFill>
              </a:rPr>
              <a:pPr/>
              <a:t>‹#›</a:t>
            </a:fld>
            <a:endParaRPr lang="en-US" dirty="0">
              <a:solidFill>
                <a:srgbClr val="459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84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4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3" y="675730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6" y="675730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5" y="5956141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D807B57-47DC-44BD-AB67-7D57EB0391DA}" type="datetime1">
              <a:rPr lang="en-US" smtClean="0">
                <a:solidFill>
                  <a:srgbClr val="1A3260">
                    <a:lumMod val="75000"/>
                    <a:lumOff val="25000"/>
                  </a:srgbClr>
                </a:solidFill>
              </a:rPr>
              <a:pPr/>
              <a:t>2/3/2021</a:t>
            </a:fld>
            <a:endParaRPr lang="en-US" dirty="0">
              <a:solidFill>
                <a:srgbClr val="1A326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6" y="5951815"/>
            <a:ext cx="7896279" cy="365125"/>
          </a:xfrm>
        </p:spPr>
        <p:txBody>
          <a:bodyPr/>
          <a:lstStyle/>
          <a:p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7" y="5956141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1A3260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A326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624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1975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5" y="614407"/>
            <a:ext cx="11309339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5" y="2180500"/>
            <a:ext cx="11029615" cy="27253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2558-DB5B-4136-B08B-1D61AE114270}" type="datetime1">
              <a:rPr lang="en-US" smtClean="0">
                <a:solidFill>
                  <a:srgbClr val="4590B8"/>
                </a:solidFill>
              </a:rPr>
              <a:pPr/>
              <a:t>2/3/2021</a:t>
            </a:fld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2" y="5956141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>
                <a:solidFill>
                  <a:srgbClr val="4590B8"/>
                </a:solidFill>
              </a:rPr>
              <a:pPr/>
              <a:t>‹#›</a:t>
            </a:fld>
            <a:endParaRPr lang="en-US" dirty="0">
              <a:solidFill>
                <a:srgbClr val="459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07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5" y="3043914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5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4B5F944-7652-41AC-AA8A-38EB14569DD6}" type="datetime1">
              <a:rPr lang="en-US" smtClean="0">
                <a:solidFill>
                  <a:srgbClr val="1A3260">
                    <a:lumMod val="75000"/>
                    <a:lumOff val="25000"/>
                  </a:srgbClr>
                </a:solidFill>
              </a:rPr>
              <a:pPr/>
              <a:t>2/3/2021</a:t>
            </a:fld>
            <a:endParaRPr lang="en-US" dirty="0">
              <a:solidFill>
                <a:srgbClr val="1A326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956141"/>
            <a:ext cx="691721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>
              <a:solidFill>
                <a:srgbClr val="1A326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1A3260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A326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88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3" y="606558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5" y="2228004"/>
            <a:ext cx="5422391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4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>
              <a:solidFill>
                <a:srgbClr val="459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42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3" y="606558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21" y="2250896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5" y="2926056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8" y="2250896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11" y="2926056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D1EF9-FFF8-437B-BDC3-318C310B1543}" type="datetime1">
              <a:rPr lang="en-US" smtClean="0">
                <a:solidFill>
                  <a:srgbClr val="4590B8"/>
                </a:solidFill>
              </a:rPr>
              <a:pPr/>
              <a:t>2/3/2021</a:t>
            </a:fld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590B8"/>
                </a:solidFill>
              </a:rPr>
              <a:pPr/>
              <a:t>‹#›</a:t>
            </a:fld>
            <a:endParaRPr lang="en-US" dirty="0">
              <a:solidFill>
                <a:srgbClr val="459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917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C66D-54EE-47D8-91F7-406B7FA3DC81}" type="datetime1">
              <a:rPr lang="en-US" smtClean="0">
                <a:solidFill>
                  <a:srgbClr val="4590B8"/>
                </a:solidFill>
              </a:rPr>
              <a:pPr/>
              <a:t>2/3/2021</a:t>
            </a:fld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590B8"/>
                </a:solidFill>
              </a:rPr>
              <a:pPr/>
              <a:t>‹#›</a:t>
            </a:fld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8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5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85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AB37-8773-4917-91BD-939805FC1F34}" type="datetime1">
              <a:rPr lang="en-US" smtClean="0">
                <a:solidFill>
                  <a:srgbClr val="4590B8"/>
                </a:solidFill>
              </a:rPr>
              <a:pPr/>
              <a:t>2/3/2021</a:t>
            </a:fld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590B8"/>
                </a:solidFill>
              </a:rPr>
              <a:pPr/>
              <a:t>‹#›</a:t>
            </a:fld>
            <a:endParaRPr lang="en-US" dirty="0">
              <a:solidFill>
                <a:srgbClr val="459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1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5" y="5262300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9073219-C3E9-47A9-9301-41468A860DCF}" type="datetime1">
              <a:rPr lang="en-US" smtClean="0">
                <a:solidFill>
                  <a:srgbClr val="1A3260">
                    <a:lumMod val="75000"/>
                    <a:lumOff val="25000"/>
                  </a:srgbClr>
                </a:solidFill>
              </a:rPr>
              <a:pPr/>
              <a:t>2/3/2021</a:t>
            </a:fld>
            <a:endParaRPr lang="en-US" dirty="0">
              <a:solidFill>
                <a:srgbClr val="1A326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>
              <a:solidFill>
                <a:srgbClr val="1A326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1A3260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A326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944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4" y="5260131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2B4F-39FA-44DF-889C-3EF6325D1EBF}" type="datetime1">
              <a:rPr lang="en-US" smtClean="0">
                <a:solidFill>
                  <a:srgbClr val="4590B8"/>
                </a:solidFill>
              </a:rPr>
              <a:pPr/>
              <a:t>2/3/2021</a:t>
            </a:fld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590B8"/>
                </a:solidFill>
              </a:rPr>
              <a:pPr/>
              <a:t>‹#›</a:t>
            </a:fld>
            <a:endParaRPr lang="en-US" dirty="0">
              <a:solidFill>
                <a:srgbClr val="459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05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4" y="5956141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defTabSz="457200"/>
            <a:fld id="{9F8E82F4-3A8F-43EE-8891-384CA65EC9EB}" type="datetime1">
              <a:rPr lang="en-US" smtClean="0">
                <a:solidFill>
                  <a:srgbClr val="4590B8"/>
                </a:solidFill>
              </a:rPr>
              <a:pPr defTabSz="457200"/>
              <a:t>2/3/2021</a:t>
            </a:fld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3" y="5951815"/>
            <a:ext cx="69172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defTabSz="457200"/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2" y="5956141"/>
            <a:ext cx="10525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>
                <a:solidFill>
                  <a:srgbClr val="4590B8"/>
                </a:solidFill>
              </a:rPr>
              <a:pPr defTabSz="457200"/>
              <a:t>‹#›</a:t>
            </a:fld>
            <a:endParaRPr lang="en-US" dirty="0">
              <a:solidFill>
                <a:srgbClr val="4590B8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6535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1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423334" y="5460597"/>
            <a:ext cx="11322133" cy="853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pic>
        <p:nvPicPr>
          <p:cNvPr id="15" name="Picture 14" descr="CONlogo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39" y="5568987"/>
            <a:ext cx="2441025" cy="67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28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racticegreenhealth.org/about/news/practice-greenhealth-announces-winners-top-25-environmental-excellence-award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ursing.psu.edu/sustainability-counci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ustainability.psu.edu/councilsandchair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ustainabledevelopment.un.org/sdg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nnstatecsl.com/showcases-spring-2020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757990"/>
            <a:ext cx="10993549" cy="2273968"/>
          </a:xfrm>
        </p:spPr>
        <p:txBody>
          <a:bodyPr anchor="t">
            <a:normAutofit/>
          </a:bodyPr>
          <a:lstStyle/>
          <a:p>
            <a:pPr algn="ctr"/>
            <a:r>
              <a:rPr lang="en-US" sz="4000" cap="none" dirty="0">
                <a:latin typeface="Georgia" panose="02040502050405020303" pitchFamily="18" charset="0"/>
              </a:rPr>
              <a:t>The College of Nursing Sustainability Council</a:t>
            </a:r>
            <a:br>
              <a:rPr lang="en-US" sz="4000" cap="none" dirty="0">
                <a:latin typeface="Georgia" panose="02040502050405020303" pitchFamily="18" charset="0"/>
              </a:rPr>
            </a:br>
            <a:r>
              <a:rPr lang="en-US" sz="4000" cap="none" dirty="0">
                <a:latin typeface="Georgia" panose="02040502050405020303" pitchFamily="18" charset="0"/>
              </a:rPr>
              <a:t>Dean’s Advisory and Development Council </a:t>
            </a:r>
            <a:br>
              <a:rPr lang="en-US" sz="4000" cap="none" dirty="0">
                <a:latin typeface="Georgia" panose="02040502050405020303" pitchFamily="18" charset="0"/>
              </a:rPr>
            </a:br>
            <a:r>
              <a:rPr lang="en-US" sz="4000" cap="none" dirty="0">
                <a:latin typeface="Georgia" panose="02040502050405020303" pitchFamily="18" charset="0"/>
              </a:rPr>
              <a:t>April 3, 2020</a:t>
            </a:r>
          </a:p>
        </p:txBody>
      </p:sp>
      <p:pic>
        <p:nvPicPr>
          <p:cNvPr id="5" name="Picture 4" descr="PSU-SON banner-Poster-Ne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9880" y="4090407"/>
            <a:ext cx="6656172" cy="1222322"/>
          </a:xfrm>
          <a:prstGeom prst="rect">
            <a:avLst/>
          </a:prstGeom>
          <a:ln w="25400"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978797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67ACA-E940-4390-99E5-99DAFC0D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5789-2BB0-4E8B-8FB6-D7C0C79C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10894"/>
            <a:ext cx="11029615" cy="30183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Georgia" panose="02040502050405020303" pitchFamily="18" charset="0"/>
              </a:rPr>
              <a:t>James E Van Zandt VA Medical Center,  Altoona – Tour and Practice </a:t>
            </a:r>
            <a:r>
              <a:rPr lang="en-US" sz="2000" dirty="0" err="1">
                <a:latin typeface="Georgia" panose="02040502050405020303" pitchFamily="18" charset="0"/>
              </a:rPr>
              <a:t>Greenhealth</a:t>
            </a:r>
            <a:r>
              <a:rPr lang="en-US" sz="2000" dirty="0">
                <a:latin typeface="Georgia" panose="02040502050405020303" pitchFamily="18" charset="0"/>
              </a:rPr>
              <a:t> Award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https://practicegreenhealth.org/about/news/practice-greenhealth-announces-winners-top-25-environmental-excellence-awards</a:t>
            </a:r>
          </a:p>
          <a:p>
            <a:r>
              <a:rPr lang="en-US" sz="2000" dirty="0">
                <a:latin typeface="Georgia" panose="02040502050405020303" pitchFamily="18" charset="0"/>
              </a:rPr>
              <a:t>Mount Nittany Medical Center – Collaborating on 1 project </a:t>
            </a:r>
          </a:p>
          <a:p>
            <a:r>
              <a:rPr lang="en-US" sz="2000" dirty="0">
                <a:latin typeface="Georgia" panose="02040502050405020303" pitchFamily="18" charset="0"/>
              </a:rPr>
              <a:t>What’s to come? 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Hershey Medical Center – High level of interest to collaborate, initiative communications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Monash University – Sustainable Development Institute – SDGs 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MNMC – 2</a:t>
            </a:r>
            <a:r>
              <a:rPr lang="en-US" baseline="30000" dirty="0">
                <a:latin typeface="Georgia" panose="02040502050405020303" pitchFamily="18" charset="0"/>
              </a:rPr>
              <a:t>nd</a:t>
            </a:r>
            <a:r>
              <a:rPr lang="en-US" dirty="0">
                <a:latin typeface="Georgia" panose="02040502050405020303" pitchFamily="18" charset="0"/>
              </a:rPr>
              <a:t> project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DD2704A-D59C-4004-804B-9A9D5F9DC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1155CC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https://practicegreenhealth.org/about/news/practice-greenhealth-announces-winners-top-25-environmental-excellence-awards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540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67ACA-E940-4390-99E5-99DAFC0D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Tracking our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5789-2BB0-4E8B-8FB6-D7C0C79C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5" y="2180500"/>
            <a:ext cx="11029615" cy="2738087"/>
          </a:xfrm>
        </p:spPr>
        <p:txBody>
          <a:bodyPr/>
          <a:lstStyle/>
          <a:p>
            <a:pPr lvl="1"/>
            <a:r>
              <a:rPr lang="en-US" dirty="0">
                <a:latin typeface="Georgia" panose="02040502050405020303" pitchFamily="18" charset="0"/>
              </a:rPr>
              <a:t>Penn State College of Nursing Sustainability Council </a:t>
            </a:r>
            <a:r>
              <a:rPr lang="en-US" dirty="0">
                <a:hlinkClick r:id="rId2"/>
              </a:rPr>
              <a:t>https://www.nursing.psu.edu/sustainability-council/</a:t>
            </a:r>
            <a:endParaRPr lang="en-US" dirty="0">
              <a:latin typeface="Georgia" panose="02040502050405020303" pitchFamily="18" charset="0"/>
            </a:endParaRPr>
          </a:p>
          <a:p>
            <a:pPr lvl="1"/>
            <a:r>
              <a:rPr lang="en-US" dirty="0">
                <a:latin typeface="Georgia" panose="02040502050405020303" pitchFamily="18" charset="0"/>
              </a:rPr>
              <a:t>Minutes from monthly meetings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Reports to the Dean each year to share with CON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94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Faculty Members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AF7E652-081D-4B3C-A4F6-5972F8A9E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5" y="1890445"/>
            <a:ext cx="11029615" cy="3462391"/>
          </a:xfrm>
        </p:spPr>
        <p:txBody>
          <a:bodyPr>
            <a:no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Marianne Adam,  Associate Teaching Professor, Schuylkill </a:t>
            </a:r>
          </a:p>
          <a:p>
            <a:r>
              <a:rPr lang="en-US" b="1" dirty="0">
                <a:solidFill>
                  <a:srgbClr val="4590B8"/>
                </a:solidFill>
                <a:latin typeface="Georgia" panose="02040502050405020303" pitchFamily="18" charset="0"/>
              </a:rPr>
              <a:t>Darlene Clark, Assistant Teaching Professor, Council Chair, UP</a:t>
            </a:r>
          </a:p>
          <a:p>
            <a:r>
              <a:rPr lang="en-US" dirty="0">
                <a:latin typeface="Georgia" panose="02040502050405020303" pitchFamily="18" charset="0"/>
              </a:rPr>
              <a:t>Kristal Hockenberry, Clinical Lecturer, UP</a:t>
            </a:r>
          </a:p>
          <a:p>
            <a:r>
              <a:rPr lang="en-US" dirty="0">
                <a:latin typeface="Georgia" panose="02040502050405020303" pitchFamily="18" charset="0"/>
              </a:rPr>
              <a:t>Brenda Holter,  Associate Teaching Professor,  Abington</a:t>
            </a:r>
          </a:p>
          <a:p>
            <a:r>
              <a:rPr lang="en-US" dirty="0">
                <a:latin typeface="Georgia" panose="02040502050405020303" pitchFamily="18" charset="0"/>
              </a:rPr>
              <a:t>Erin Kitt-Lewis, Assistant Research Professor, UP</a:t>
            </a:r>
          </a:p>
          <a:p>
            <a:r>
              <a:rPr lang="en-US" dirty="0">
                <a:latin typeface="Georgia" panose="02040502050405020303" pitchFamily="18" charset="0"/>
              </a:rPr>
              <a:t>Janet Knott, Assistant Teaching Professor, New Kensington</a:t>
            </a:r>
          </a:p>
          <a:p>
            <a:r>
              <a:rPr lang="en-US" dirty="0">
                <a:latin typeface="Georgia" panose="02040502050405020303" pitchFamily="18" charset="0"/>
              </a:rPr>
              <a:t>Whitney Nevins, Instructor of Nursing</a:t>
            </a:r>
          </a:p>
        </p:txBody>
      </p:sp>
    </p:spTree>
    <p:extLst>
      <p:ext uri="{BB962C8B-B14F-4D97-AF65-F5344CB8AC3E}">
        <p14:creationId xmlns:p14="http://schemas.microsoft.com/office/powerpoint/2010/main" val="1161821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Student Members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AF7E652-081D-4B3C-A4F6-5972F8A9E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215" y="1947201"/>
            <a:ext cx="11029615" cy="3450708"/>
          </a:xfrm>
        </p:spPr>
        <p:txBody>
          <a:bodyPr>
            <a:noAutofit/>
          </a:bodyPr>
          <a:lstStyle/>
          <a:p>
            <a:r>
              <a:rPr lang="en-US" sz="1600" dirty="0">
                <a:latin typeface="Georgia" panose="02040502050405020303" pitchFamily="18" charset="0"/>
              </a:rPr>
              <a:t>Caitlyn </a:t>
            </a:r>
            <a:r>
              <a:rPr lang="en-US" sz="1600" dirty="0" err="1">
                <a:latin typeface="Georgia" panose="02040502050405020303" pitchFamily="18" charset="0"/>
              </a:rPr>
              <a:t>Albarran</a:t>
            </a:r>
            <a:r>
              <a:rPr lang="en-US" sz="1600" dirty="0">
                <a:latin typeface="Georgia" panose="02040502050405020303" pitchFamily="18" charset="0"/>
              </a:rPr>
              <a:t> - GNURS, UP (Hershey 2020-21), Expected Graduation 2022</a:t>
            </a:r>
          </a:p>
          <a:p>
            <a:r>
              <a:rPr lang="en-US" sz="1600" dirty="0">
                <a:latin typeface="Georgia" panose="02040502050405020303" pitchFamily="18" charset="0"/>
              </a:rPr>
              <a:t>Jill Arnold – DNP, Hershey, Expected Graduation 2022</a:t>
            </a:r>
          </a:p>
          <a:p>
            <a:r>
              <a:rPr lang="en-US" sz="1600" dirty="0">
                <a:latin typeface="Georgia" panose="02040502050405020303" pitchFamily="18" charset="0"/>
              </a:rPr>
              <a:t>Shannon Choate – GNURS, UP (Hershey 2021-22), Expected Graduation 2022</a:t>
            </a:r>
          </a:p>
          <a:p>
            <a:r>
              <a:rPr lang="en-US" sz="1600" dirty="0">
                <a:latin typeface="Georgia" panose="02040502050405020303" pitchFamily="18" charset="0"/>
              </a:rPr>
              <a:t>Julia </a:t>
            </a:r>
            <a:r>
              <a:rPr lang="en-US" sz="1600" dirty="0" err="1">
                <a:latin typeface="Georgia" panose="02040502050405020303" pitchFamily="18" charset="0"/>
              </a:rPr>
              <a:t>Flaim</a:t>
            </a:r>
            <a:r>
              <a:rPr lang="en-US" sz="1600" dirty="0">
                <a:latin typeface="Georgia" panose="02040502050405020303" pitchFamily="18" charset="0"/>
              </a:rPr>
              <a:t> – GNURS, UP, Expected Graduation 2023</a:t>
            </a:r>
          </a:p>
          <a:p>
            <a:r>
              <a:rPr lang="en-US" sz="1600" dirty="0">
                <a:latin typeface="Georgia" panose="02040502050405020303" pitchFamily="18" charset="0"/>
              </a:rPr>
              <a:t>Jeremy Hoffman - GNURS, UP, Expected Graduation 2021</a:t>
            </a:r>
          </a:p>
          <a:p>
            <a:r>
              <a:rPr lang="en-US" sz="1600" dirty="0">
                <a:latin typeface="Georgia" panose="02040502050405020303" pitchFamily="18" charset="0"/>
              </a:rPr>
              <a:t>Sarah </a:t>
            </a:r>
            <a:r>
              <a:rPr lang="en-US" sz="1600" dirty="0" err="1">
                <a:latin typeface="Georgia" panose="02040502050405020303" pitchFamily="18" charset="0"/>
              </a:rPr>
              <a:t>Mattern</a:t>
            </a:r>
            <a:endParaRPr lang="en-US" sz="1600" dirty="0">
              <a:latin typeface="Georgia" panose="02040502050405020303" pitchFamily="18" charset="0"/>
            </a:endParaRPr>
          </a:p>
          <a:p>
            <a:r>
              <a:rPr lang="en-US" sz="1600" dirty="0">
                <a:latin typeface="Georgia" panose="02040502050405020303" pitchFamily="18" charset="0"/>
              </a:rPr>
              <a:t>Kelsey Meuser</a:t>
            </a:r>
          </a:p>
          <a:p>
            <a:r>
              <a:rPr lang="en-US" sz="1600" dirty="0">
                <a:latin typeface="Georgia" panose="02040502050405020303" pitchFamily="18" charset="0"/>
              </a:rPr>
              <a:t>Dan Roberts - GNURS, UP, Expected Graduation 2020</a:t>
            </a:r>
          </a:p>
          <a:p>
            <a:r>
              <a:rPr lang="en-US" sz="1600" dirty="0">
                <a:latin typeface="Georgia" panose="02040502050405020303" pitchFamily="18" charset="0"/>
              </a:rPr>
              <a:t>Kelly Snyder – GNURS, UP, Expected Graduation 2023</a:t>
            </a:r>
          </a:p>
        </p:txBody>
      </p:sp>
    </p:spTree>
    <p:extLst>
      <p:ext uri="{BB962C8B-B14F-4D97-AF65-F5344CB8AC3E}">
        <p14:creationId xmlns:p14="http://schemas.microsoft.com/office/powerpoint/2010/main" val="1356426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7489BF4-B44D-47A9-9F53-13A77425C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Sustainability Committee to Council </a:t>
            </a:r>
            <a:r>
              <a:rPr lang="en-US" sz="6600" dirty="0"/>
              <a:t>	</a:t>
            </a:r>
          </a:p>
        </p:txBody>
      </p:sp>
      <p:sp>
        <p:nvSpPr>
          <p:cNvPr id="1028" name="Rectangle 134">
            <a:extLst>
              <a:ext uri="{FF2B5EF4-FFF2-40B4-BE49-F238E27FC236}">
                <a16:creationId xmlns:a16="http://schemas.microsoft.com/office/drawing/2014/main" id="{2A2327CB-1839-4A51-8B61-B95E86C562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2180496"/>
            <a:ext cx="3703320" cy="4045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87EDA4D-186B-407C-8027-01268901E1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29" b="1"/>
          <a:stretch/>
        </p:blipFill>
        <p:spPr bwMode="auto">
          <a:xfrm>
            <a:off x="657225" y="2361056"/>
            <a:ext cx="3305175" cy="3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637FC84-3495-47A5-8969-5D2A286602FA}"/>
              </a:ext>
            </a:extLst>
          </p:cNvPr>
          <p:cNvSpPr txBox="1"/>
          <p:nvPr/>
        </p:nvSpPr>
        <p:spPr>
          <a:xfrm>
            <a:off x="4173091" y="2180496"/>
            <a:ext cx="757237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4590B8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Georgia" panose="02040502050405020303" pitchFamily="18" charset="0"/>
              </a:rPr>
              <a:t>September 2016: Sustainability Committee</a:t>
            </a:r>
          </a:p>
          <a:p>
            <a:pPr>
              <a:buClr>
                <a:srgbClr val="4590B8"/>
              </a:buClr>
            </a:pPr>
            <a:r>
              <a:rPr lang="en-US" sz="2800" dirty="0">
                <a:latin typeface="Georgia" panose="02040502050405020303" pitchFamily="18" charset="0"/>
              </a:rPr>
              <a:t> </a:t>
            </a:r>
          </a:p>
          <a:p>
            <a:pPr marL="457200" indent="-457200">
              <a:buClr>
                <a:srgbClr val="4590B8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Georgia" panose="02040502050405020303" pitchFamily="18" charset="0"/>
              </a:rPr>
              <a:t>October 2019: Sustainability Council</a:t>
            </a:r>
          </a:p>
          <a:p>
            <a:pPr>
              <a:buClr>
                <a:srgbClr val="4590B8"/>
              </a:buClr>
            </a:pPr>
            <a:endParaRPr lang="en-US" sz="2400" u="sng" dirty="0">
              <a:solidFill>
                <a:srgbClr val="3D3D3D"/>
              </a:solidFill>
              <a:latin typeface="Georgia" panose="02040502050405020303" pitchFamily="18" charset="0"/>
            </a:endParaRPr>
          </a:p>
          <a:p>
            <a:pPr marL="457200" indent="-457200">
              <a:buClr>
                <a:srgbClr val="4590B8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3D3D3D"/>
                </a:solidFill>
                <a:latin typeface="Georgia" panose="02040502050405020303" pitchFamily="18" charset="0"/>
              </a:rPr>
              <a:t>College of Nursing: </a:t>
            </a:r>
            <a:r>
              <a:rPr lang="en-US" sz="2400" dirty="0">
                <a:latin typeface="Georgia" panose="02040502050405020303" pitchFamily="18" charset="0"/>
              </a:rPr>
              <a:t>Sustainability Charter – see handout – Vision, Mission, Objectives</a:t>
            </a:r>
          </a:p>
          <a:p>
            <a:pPr marL="457200" indent="-457200">
              <a:buClr>
                <a:srgbClr val="4590B8"/>
              </a:buClr>
              <a:buFont typeface="Wingdings" panose="05000000000000000000" pitchFamily="2" charset="2"/>
              <a:buChar char="§"/>
            </a:pPr>
            <a:endParaRPr lang="en-US" sz="2400" u="sng" dirty="0">
              <a:solidFill>
                <a:srgbClr val="4590B8"/>
              </a:solidFill>
              <a:latin typeface="Georgia" panose="02040502050405020303" pitchFamily="18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457200" indent="-457200">
              <a:buClr>
                <a:srgbClr val="4590B8"/>
              </a:buClr>
              <a:buFont typeface="Wingdings" panose="05000000000000000000" pitchFamily="2" charset="2"/>
              <a:buChar char="§"/>
            </a:pPr>
            <a:r>
              <a:rPr lang="en-US" sz="2400" u="sng" dirty="0">
                <a:solidFill>
                  <a:srgbClr val="4590B8"/>
                </a:solidFill>
                <a:latin typeface="Georgia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https://sustainability.psu.edu/councilsandchairs</a:t>
            </a:r>
            <a:r>
              <a:rPr lang="en-US" sz="2400" u="sng" dirty="0">
                <a:solidFill>
                  <a:srgbClr val="4590B8"/>
                </a:solidFill>
                <a:latin typeface="Georgia" panose="02040502050405020303" pitchFamily="18" charset="0"/>
              </a:rPr>
              <a:t> </a:t>
            </a:r>
            <a:endParaRPr lang="en-US" sz="2400" dirty="0">
              <a:solidFill>
                <a:srgbClr val="4590B8"/>
              </a:solidFill>
              <a:latin typeface="Georgia" panose="020405020504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865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67ACA-E940-4390-99E5-99DAFC0D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Curriculum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5789-2BB0-4E8B-8FB6-D7C0C79C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5" y="1998406"/>
            <a:ext cx="11029615" cy="3665546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Develop guidelines for integrating sustainability into the CON curriculum with a particular focus on undergraduate (at this time) curricular alignment with the SDGs.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Reviewed UG curriculum and highlighted our strengths and suggested areas that could be enhanced – Peter Buck (Buckland) - UG is reviewing curriculum now and this information will be shared with course level focus-groups – Fall 2020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Developed a course – N325: Health and Environmental Sustainability (3 credits)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Developing minor – Working with Carter Hunt and HHD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Reflection Project grant – Centers for the Performing Arts </a:t>
            </a:r>
          </a:p>
          <a:p>
            <a:r>
              <a:rPr lang="en-US" dirty="0">
                <a:latin typeface="Georgia" panose="02040502050405020303" pitchFamily="18" charset="0"/>
              </a:rPr>
              <a:t>What’s to come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Expand review to graduate programs similarly to UG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Incorporate SDGs into all courses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6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67ACA-E940-4390-99E5-99DAFC0D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Sustainability Service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5789-2BB0-4E8B-8FB6-D7C0C79C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5" y="1887794"/>
            <a:ext cx="11029615" cy="3458496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Funding from the Dean to promote student engagement with sustainability service projects 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Year 1 - 2018 </a:t>
            </a:r>
          </a:p>
          <a:p>
            <a:pPr lvl="2"/>
            <a:r>
              <a:rPr lang="en-US" dirty="0">
                <a:latin typeface="Georgia" panose="02040502050405020303" pitchFamily="18" charset="0"/>
              </a:rPr>
              <a:t>Take Back Penn State – UP</a:t>
            </a:r>
          </a:p>
          <a:p>
            <a:pPr lvl="2"/>
            <a:r>
              <a:rPr lang="en-US" dirty="0">
                <a:latin typeface="Georgia" panose="02040502050405020303" pitchFamily="18" charset="0"/>
              </a:rPr>
              <a:t> Sustainable Filtered Water Alternatives:  Local to Global Effects - UP</a:t>
            </a:r>
          </a:p>
          <a:p>
            <a:pPr lvl="2"/>
            <a:r>
              <a:rPr lang="en-US" dirty="0">
                <a:latin typeface="Georgia" panose="02040502050405020303" pitchFamily="18" charset="0"/>
              </a:rPr>
              <a:t>Lion Pantry -  Behrend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Year 2 - 2019</a:t>
            </a:r>
          </a:p>
          <a:p>
            <a:pPr lvl="2"/>
            <a:r>
              <a:rPr lang="en-US" dirty="0">
                <a:latin typeface="Georgia" panose="02040502050405020303" pitchFamily="18" charset="0"/>
              </a:rPr>
              <a:t>Creating a Caring Environment - peaceful meditation area - Scranton</a:t>
            </a:r>
          </a:p>
          <a:p>
            <a:pPr lvl="2"/>
            <a:r>
              <a:rPr lang="en-US" dirty="0">
                <a:latin typeface="Georgia" panose="02040502050405020303" pitchFamily="18" charset="0"/>
              </a:rPr>
              <a:t>Sustainable Community Garden - </a:t>
            </a:r>
            <a:r>
              <a:rPr lang="en-US" dirty="0" err="1">
                <a:latin typeface="Georgia" panose="02040502050405020303" pitchFamily="18" charset="0"/>
              </a:rPr>
              <a:t>Shenango</a:t>
            </a:r>
            <a:endParaRPr lang="en-US" dirty="0">
              <a:latin typeface="Georgia" panose="02040502050405020303" pitchFamily="18" charset="0"/>
            </a:endParaRPr>
          </a:p>
          <a:p>
            <a:r>
              <a:rPr lang="en-US" dirty="0">
                <a:latin typeface="Georgia" panose="02040502050405020303" pitchFamily="18" charset="0"/>
              </a:rPr>
              <a:t>What’s to come? 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Year 3 – 2020 - Accepting grants now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14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67ACA-E940-4390-99E5-99DAFC0D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Faculty AND Student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5789-2BB0-4E8B-8FB6-D7C0C79C8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Raise awareness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Ruth McDermott-Levy Expert in impacts of climate change on human health, climate adaptation, and Ethical Principles of Global Health Nursing Practice.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Dr. Amy Collins - Leader in climate-smart healthcare and mentor to emerging leaders committed to this cause.</a:t>
            </a:r>
          </a:p>
          <a:p>
            <a:r>
              <a:rPr lang="en-US" dirty="0">
                <a:latin typeface="Georgia" panose="02040502050405020303" pitchFamily="18" charset="0"/>
              </a:rPr>
              <a:t>What’s to come?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Provide information to faculty about the SDGs – Marianne Adam, Darlene Clark, and Erin Kitt-Lewis</a:t>
            </a:r>
          </a:p>
          <a:p>
            <a:pPr lvl="2"/>
            <a:r>
              <a:rPr lang="en-US" dirty="0">
                <a:latin typeface="Georgia" panose="02040502050405020303" pitchFamily="18" charset="0"/>
                <a:hlinkClick r:id="rId3"/>
              </a:rPr>
              <a:t>https://sustainabledevelopment.un.org/sdgs</a:t>
            </a: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858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67ACA-E940-4390-99E5-99DAFC0D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Dissemination: 2 Papers and 1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5789-2BB0-4E8B-8FB6-D7C0C79C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5" y="1837509"/>
            <a:ext cx="11029615" cy="3561805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4200" dirty="0">
                <a:latin typeface="Georgia" panose="02040502050405020303" pitchFamily="18" charset="0"/>
              </a:rPr>
              <a:t>Clark, D. &amp; Hockenberry, K. (2019). Supporting Sustainability in a Nursing Simulation Lab. Pennsylvania State Nurses Association Journal, 74(3), 1-10.  </a:t>
            </a:r>
          </a:p>
          <a:p>
            <a:pPr>
              <a:lnSpc>
                <a:spcPct val="120000"/>
              </a:lnSpc>
            </a:pPr>
            <a:r>
              <a:rPr lang="en-US" sz="4200" dirty="0">
                <a:latin typeface="Georgia" panose="02040502050405020303" pitchFamily="18" charset="0"/>
              </a:rPr>
              <a:t>Kitt-Lewis, E., Adam, M., Buckland, P., Clark, D., Hockenberry, K., </a:t>
            </a:r>
            <a:r>
              <a:rPr lang="en-US" sz="4200" dirty="0" err="1">
                <a:latin typeface="Georgia" panose="02040502050405020303" pitchFamily="18" charset="0"/>
              </a:rPr>
              <a:t>Jankura</a:t>
            </a:r>
            <a:r>
              <a:rPr lang="en-US" sz="4200" dirty="0">
                <a:latin typeface="Georgia" panose="02040502050405020303" pitchFamily="18" charset="0"/>
              </a:rPr>
              <a:t>, D., &amp; Knott, J. (2020). Creating a Generation of Sustainable Nurses: Sustainability Efforts in Nursing Education. </a:t>
            </a:r>
            <a:r>
              <a:rPr lang="en-US" sz="4200" i="1" dirty="0">
                <a:latin typeface="Georgia" panose="02040502050405020303" pitchFamily="18" charset="0"/>
              </a:rPr>
              <a:t>Nursing Clinics</a:t>
            </a:r>
            <a:r>
              <a:rPr lang="en-US" sz="4200" dirty="0">
                <a:latin typeface="Georgia" panose="02040502050405020303" pitchFamily="18" charset="0"/>
              </a:rPr>
              <a:t>, </a:t>
            </a:r>
            <a:r>
              <a:rPr lang="en-US" sz="4200" i="1" dirty="0">
                <a:latin typeface="Georgia" panose="02040502050405020303" pitchFamily="18" charset="0"/>
              </a:rPr>
              <a:t>55</a:t>
            </a:r>
            <a:r>
              <a:rPr lang="en-US" sz="4200" dirty="0">
                <a:latin typeface="Georgia" panose="02040502050405020303" pitchFamily="18" charset="0"/>
              </a:rPr>
              <a:t>(1), 1-10.</a:t>
            </a:r>
          </a:p>
          <a:p>
            <a:pPr>
              <a:lnSpc>
                <a:spcPct val="120000"/>
              </a:lnSpc>
            </a:pPr>
            <a:r>
              <a:rPr lang="en-US" sz="4200" dirty="0">
                <a:latin typeface="Georgia" panose="02040502050405020303" pitchFamily="18" charset="0"/>
              </a:rPr>
              <a:t>Kitt-Lewis, E., Adams, M., Hockenberry, K., Knott, J., &amp; Clark, D. “Strategies for Threading Sustainability Into the Culture and Curriculum: Cultivating a Generation of Nurse Leaders in Sustainability.” Peer reviewed paper and presentation at the 2020 National League for Nursing Education Summit. Orlando, FL, September 25, 2020. </a:t>
            </a:r>
          </a:p>
          <a:p>
            <a:pPr>
              <a:lnSpc>
                <a:spcPct val="120000"/>
              </a:lnSpc>
            </a:pPr>
            <a:r>
              <a:rPr lang="en-US" sz="4200" dirty="0">
                <a:latin typeface="Georgia" panose="02040502050405020303" pitchFamily="18" charset="0"/>
              </a:rPr>
              <a:t>What’s to come? </a:t>
            </a:r>
          </a:p>
          <a:p>
            <a:pPr lvl="1">
              <a:lnSpc>
                <a:spcPct val="120000"/>
              </a:lnSpc>
            </a:pPr>
            <a:r>
              <a:rPr lang="en-US" sz="4000" dirty="0">
                <a:latin typeface="Georgia" panose="02040502050405020303" pitchFamily="18" charset="0"/>
              </a:rPr>
              <a:t>Getting students involved in publications and presentation</a:t>
            </a:r>
          </a:p>
          <a:p>
            <a:pPr lvl="1">
              <a:lnSpc>
                <a:spcPct val="120000"/>
              </a:lnSpc>
            </a:pPr>
            <a:endParaRPr lang="en-US" dirty="0">
              <a:latin typeface="Georgia" panose="02040502050405020303" pitchFamily="18" charset="0"/>
            </a:endParaRPr>
          </a:p>
          <a:p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819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67ACA-E940-4390-99E5-99DAFC0D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Collaborate with Sustainability institute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5789-2BB0-4E8B-8FB6-D7C0C79C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80" y="1991032"/>
            <a:ext cx="11029615" cy="3436375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Sustainability Showcase: weekly seminars that discuss issues related to sustainability</a:t>
            </a:r>
          </a:p>
          <a:p>
            <a:pPr lvl="1"/>
            <a:r>
              <a:rPr lang="en-US" sz="2400" dirty="0">
                <a:latin typeface="Georgia" panose="02040502050405020303" pitchFamily="18" charset="0"/>
              </a:rPr>
              <a:t>Now that we are on zoom anyone can attend </a:t>
            </a:r>
          </a:p>
          <a:p>
            <a:pPr lvl="2"/>
            <a:r>
              <a:rPr lang="en-US" sz="2400" dirty="0">
                <a:latin typeface="Georgia" panose="02040502050405020303" pitchFamily="18" charset="0"/>
                <a:hlinkClick r:id="rId2"/>
              </a:rPr>
              <a:t>https://www.pennstatecsl.com/showcases-spring-2020.html</a:t>
            </a:r>
            <a:endParaRPr lang="en-US" sz="2400" dirty="0">
              <a:latin typeface="Georgia" panose="02040502050405020303" pitchFamily="18" charset="0"/>
            </a:endParaRPr>
          </a:p>
          <a:p>
            <a:r>
              <a:rPr lang="en-US" dirty="0">
                <a:latin typeface="Georgia" panose="02040502050405020303" pitchFamily="18" charset="0"/>
              </a:rPr>
              <a:t>Co-sponsored a visiting speaker/events</a:t>
            </a:r>
          </a:p>
          <a:p>
            <a:pPr lvl="1"/>
            <a:r>
              <a:rPr lang="en-US" sz="2400" dirty="0">
                <a:latin typeface="Georgia" panose="02040502050405020303" pitchFamily="18" charset="0"/>
              </a:rPr>
              <a:t>Dr. Amy Collins, MD, Senior Clinical Advisor for Physician Engagement at Health Care Without Harm – Climate Change</a:t>
            </a:r>
          </a:p>
          <a:p>
            <a:r>
              <a:rPr lang="en-US" dirty="0">
                <a:latin typeface="Georgia" panose="02040502050405020303" pitchFamily="18" charset="0"/>
              </a:rPr>
              <a:t>Green Burial Documentary – </a:t>
            </a:r>
            <a:r>
              <a:rPr lang="en-US" i="1" dirty="0">
                <a:latin typeface="Georgia" panose="02040502050405020303" pitchFamily="18" charset="0"/>
              </a:rPr>
              <a:t>A Will for the Woods </a:t>
            </a:r>
            <a:r>
              <a:rPr lang="en-US" dirty="0">
                <a:latin typeface="Georgia" panose="02040502050405020303" pitchFamily="18" charset="0"/>
              </a:rPr>
              <a:t>– Clark Wang</a:t>
            </a:r>
          </a:p>
          <a:p>
            <a:pPr lvl="1"/>
            <a:r>
              <a:rPr lang="en-US" sz="2400" u="sng" dirty="0">
                <a:latin typeface="Georgia" panose="02040502050405020303" pitchFamily="18" charset="0"/>
              </a:rPr>
              <a:t>www.awillforthewoods.com</a:t>
            </a:r>
            <a:endParaRPr lang="en-US" dirty="0">
              <a:latin typeface="Georgia" panose="02040502050405020303" pitchFamily="18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628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310FAFB312E84FA6DB2C28607AF270" ma:contentTypeVersion="12" ma:contentTypeDescription="Create a new document." ma:contentTypeScope="" ma:versionID="7b7d2fcc116f344c832d0632e735c729">
  <xsd:schema xmlns:xsd="http://www.w3.org/2001/XMLSchema" xmlns:xs="http://www.w3.org/2001/XMLSchema" xmlns:p="http://schemas.microsoft.com/office/2006/metadata/properties" xmlns:ns2="354d1790-e550-47ae-9a5d-15635203b678" xmlns:ns3="7b4740d9-3362-4871-bef4-8a9fa978eb98" targetNamespace="http://schemas.microsoft.com/office/2006/metadata/properties" ma:root="true" ma:fieldsID="436662ba09b0471976e1898445184e3b" ns2:_="" ns3:_="">
    <xsd:import namespace="354d1790-e550-47ae-9a5d-15635203b678"/>
    <xsd:import namespace="7b4740d9-3362-4871-bef4-8a9fa978eb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4d1790-e550-47ae-9a5d-15635203b6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4740d9-3362-4871-bef4-8a9fa978eb9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5496BA-82DB-493F-A82A-5F502174BD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522D27-AE01-41C3-880A-76E47E1C5375}"/>
</file>

<file path=customXml/itemProps3.xml><?xml version="1.0" encoding="utf-8"?>
<ds:datastoreItem xmlns:ds="http://schemas.openxmlformats.org/officeDocument/2006/customXml" ds:itemID="{DF06D511-5EBC-432E-BDEF-E93BE3E87FDF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55f0ede9-5604-4788-8770-1338202a8bb5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925</Words>
  <Application>Microsoft Office PowerPoint</Application>
  <PresentationFormat>Widescreen</PresentationFormat>
  <Paragraphs>90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Georgia</vt:lpstr>
      <vt:lpstr>Gill Sans MT</vt:lpstr>
      <vt:lpstr>Wingdings</vt:lpstr>
      <vt:lpstr>Wingdings 2</vt:lpstr>
      <vt:lpstr>Dividend</vt:lpstr>
      <vt:lpstr>The College of Nursing Sustainability Council Dean’s Advisory and Development Council  April 3, 2020</vt:lpstr>
      <vt:lpstr>Faculty Members</vt:lpstr>
      <vt:lpstr>Student Members</vt:lpstr>
      <vt:lpstr>Sustainability Committee to Council  </vt:lpstr>
      <vt:lpstr>Curriculum </vt:lpstr>
      <vt:lpstr>Sustainability Service Projects</vt:lpstr>
      <vt:lpstr>Faculty AND Student development</vt:lpstr>
      <vt:lpstr>Dissemination: 2 Papers and 1 Presentations</vt:lpstr>
      <vt:lpstr>Collaborate with Sustainability institute</vt:lpstr>
      <vt:lpstr>Outreach</vt:lpstr>
      <vt:lpstr>Tracking our progress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College of Nursing Sustainability Council Dean’s Advisory and Development Council  April 3, 2020</dc:title>
  <dc:creator>Erin Kitt-Lewis</dc:creator>
  <cp:lastModifiedBy>Kitt-Lewis, Erin Ann</cp:lastModifiedBy>
  <cp:revision>28</cp:revision>
  <dcterms:created xsi:type="dcterms:W3CDTF">2020-03-06T18:04:51Z</dcterms:created>
  <dcterms:modified xsi:type="dcterms:W3CDTF">2021-02-03T22:37:40Z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0x01010094310FAFB312E84FA6DB2C28607AF270</vt:lpwstr>
  </property>
</Properties>
</file>